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  <p:sldMasterId id="2147483678" r:id="rId3"/>
  </p:sldMasterIdLst>
  <p:notesMasterIdLst>
    <p:notesMasterId r:id="rId68"/>
  </p:notesMasterIdLst>
  <p:sldIdLst>
    <p:sldId id="303" r:id="rId4"/>
    <p:sldId id="304" r:id="rId5"/>
    <p:sldId id="305" r:id="rId6"/>
    <p:sldId id="257" r:id="rId7"/>
    <p:sldId id="258" r:id="rId8"/>
    <p:sldId id="279" r:id="rId9"/>
    <p:sldId id="280" r:id="rId10"/>
    <p:sldId id="281" r:id="rId11"/>
    <p:sldId id="282" r:id="rId12"/>
    <p:sldId id="263" r:id="rId13"/>
    <p:sldId id="264" r:id="rId14"/>
    <p:sldId id="265" r:id="rId15"/>
    <p:sldId id="266" r:id="rId16"/>
    <p:sldId id="267" r:id="rId17"/>
    <p:sldId id="320" r:id="rId18"/>
    <p:sldId id="321" r:id="rId19"/>
    <p:sldId id="322" r:id="rId20"/>
    <p:sldId id="323" r:id="rId21"/>
    <p:sldId id="314" r:id="rId22"/>
    <p:sldId id="283" r:id="rId23"/>
    <p:sldId id="284" r:id="rId24"/>
    <p:sldId id="285" r:id="rId25"/>
    <p:sldId id="286" r:id="rId26"/>
    <p:sldId id="287" r:id="rId27"/>
    <p:sldId id="302" r:id="rId28"/>
    <p:sldId id="315" r:id="rId29"/>
    <p:sldId id="318" r:id="rId30"/>
    <p:sldId id="317" r:id="rId31"/>
    <p:sldId id="316" r:id="rId32"/>
    <p:sldId id="273" r:id="rId33"/>
    <p:sldId id="274" r:id="rId34"/>
    <p:sldId id="275" r:id="rId35"/>
    <p:sldId id="276" r:id="rId36"/>
    <p:sldId id="277" r:id="rId37"/>
    <p:sldId id="278" r:id="rId38"/>
    <p:sldId id="259" r:id="rId39"/>
    <p:sldId id="260" r:id="rId40"/>
    <p:sldId id="261" r:id="rId41"/>
    <p:sldId id="262" r:id="rId42"/>
    <p:sldId id="324" r:id="rId43"/>
    <p:sldId id="325" r:id="rId44"/>
    <p:sldId id="326" r:id="rId45"/>
    <p:sldId id="327" r:id="rId46"/>
    <p:sldId id="329" r:id="rId47"/>
    <p:sldId id="334" r:id="rId48"/>
    <p:sldId id="330" r:id="rId49"/>
    <p:sldId id="331" r:id="rId50"/>
    <p:sldId id="332" r:id="rId51"/>
    <p:sldId id="333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19" r:id="rId63"/>
    <p:sldId id="294" r:id="rId64"/>
    <p:sldId id="295" r:id="rId65"/>
    <p:sldId id="306" r:id="rId66"/>
    <p:sldId id="307" r:id="rId67"/>
  </p:sldIdLst>
  <p:sldSz cx="9144000" cy="5143500" type="screen16x9"/>
  <p:notesSz cx="6858000" cy="9144000"/>
  <p:embeddedFontLst>
    <p:embeddedFont>
      <p:font typeface="Calibri" pitchFamily="34" charset="0"/>
      <p:regular r:id="rId69"/>
      <p:bold r:id="rId70"/>
      <p:italic r:id="rId71"/>
      <p:boldItalic r:id="rId72"/>
    </p:embeddedFont>
    <p:embeddedFont>
      <p:font typeface="Roboto" charset="0"/>
      <p:regular r:id="rId73"/>
      <p:bold r:id="rId74"/>
      <p:italic r:id="rId75"/>
      <p:boldItalic r:id="rId76"/>
    </p:embeddedFont>
    <p:embeddedFont>
      <p:font typeface="Calibri Light" pitchFamily="34" charset="0"/>
      <p:regular r:id="rId77"/>
      <p:italic r:id="rId78"/>
    </p:embeddedFont>
    <p:embeddedFont>
      <p:font typeface="Tw Cen MT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DDF693C5-160D-4C2D-920E-669E0B51A506}">
  <a:tblStyle styleId="{DDF693C5-160D-4C2D-920E-669E0B51A5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79C0C31-7F9B-4868-8458-0148D077EA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135F7BB-9A23-4FF5-9CD3-7C07640BAF0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66" autoAdjust="0"/>
    <p:restoredTop sz="94660"/>
  </p:normalViewPr>
  <p:slideViewPr>
    <p:cSldViewPr snapToGrid="0">
      <p:cViewPr>
        <p:scale>
          <a:sx n="102" d="100"/>
          <a:sy n="102" d="100"/>
        </p:scale>
        <p:origin x="-222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14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7779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678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a42ec57b9f_4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1a42ec57b9f_4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42ec57b9f_4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a42ec57b9f_4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42ec57b9f_4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g1a42ec57b9f_4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42ec57b9f_4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g1a42ec57b9f_4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220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318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68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4101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6568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a42ec57b9f_4_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g1a42ec57b9f_4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a42ec57b9f_4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2" name="Google Shape;442;g1a42ec57b9f_4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43" name="Google Shape;443;g1a42ec57b9f_4_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c456ae6b6_2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g1ac456ae6b6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a42ec57b9f_4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8" name="Google Shape;468;g1a42ec57b9f_4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a42ec57b9f_4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8" name="Google Shape;478;g1a42ec57b9f_4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a42ec57b9f_4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g1a42ec57b9f_4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a42ec57b9f_4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6" name="Google Shape;496;g1a42ec57b9f_4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6488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a42ec57b9f_4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a42ec57b9f_4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a42ec57b9f_4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g1a42ec57b9f_4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a42ec57b9f_4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1a42ec57b9f_4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a42ec57b9f_4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1a42ec57b9f_4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42ec57b9f_4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g1a42ec57b9f_4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a42ec57b9f_4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4" name="Google Shape;374;g1a42ec57b9f_4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42ec57b9f_4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g1a42ec57b9f_4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42ec57b9f_4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" name="Google Shape;194;g1a42ec57b9f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42ec57b9f_4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1a42ec57b9f_4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42ec57b9f_4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g1a42ec57b9f_4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9762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85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8774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5331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47381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0363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4902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3099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13433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09342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4269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01846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991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75314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3421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2ec57b9f_4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1a42ec57b9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9792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42ec57b9f_4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" name="Google Shape;382;g1a42ec57b9f_4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g1a42ec57b9f_4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075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a42ec57b9f_4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a42ec57b9f_4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17066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02867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3355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a42ec57b9f_4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6" name="Google Shape;496;g1a42ec57b9f_4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10220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a42ec57b9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a42ec57b9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a42ec57b9f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a42ec57b9f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a42ec57b9f_4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5" name="Google Shape;565;g1a42ec57b9f_4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136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a42ec57b9f_4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a42ec57b9f_4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42ec57b9f_4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1a42ec57b9f_4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42ec57b9f_4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1a42ec57b9f_4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42ec57b9f_4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g1a42ec57b9f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orizontal 1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0" y="1"/>
            <a:ext cx="3228900" cy="5041200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29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>
            <a:lvl1pPr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00" cy="44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81000" rIns="81000" bIns="81000" anchor="ctr" anchorCtr="0">
            <a:norm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marL="137160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marL="2286000" lvl="4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905208" y="1257307"/>
            <a:ext cx="2943000" cy="18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905209" y="3458926"/>
            <a:ext cx="2943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cxnSp>
        <p:nvCxnSpPr>
          <p:cNvPr id="72" name="Google Shape;72;p17"/>
          <p:cNvCxnSpPr/>
          <p:nvPr/>
        </p:nvCxnSpPr>
        <p:spPr>
          <a:xfrm>
            <a:off x="5906049" y="3280331"/>
            <a:ext cx="2943000" cy="0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17"/>
          <p:cNvSpPr/>
          <p:nvPr/>
        </p:nvSpPr>
        <p:spPr>
          <a:xfrm>
            <a:off x="0" y="1"/>
            <a:ext cx="5634000" cy="5041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>
            <a:spLocks noGrp="1"/>
          </p:cNvSpPr>
          <p:nvPr>
            <p:ph type="pic" idx="2"/>
          </p:nvPr>
        </p:nvSpPr>
        <p:spPr>
          <a:xfrm>
            <a:off x="-1" y="0"/>
            <a:ext cx="5634000" cy="504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orizontal 1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0" y="1"/>
            <a:ext cx="3228900" cy="5041200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29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00" cy="44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81000" rIns="81000" bIns="810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rgbClr val="0C0C0C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28650" y="458307"/>
            <a:ext cx="4705500" cy="6252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705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515350" y="4771106"/>
            <a:ext cx="628800" cy="27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72FD77-20FA-D12E-8D8F-413DD9138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4E74F17-EA2C-A0A7-087A-C3CA78698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70AEE9-B422-27D0-EC85-462069F2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1419D2-D9FD-5FF1-81C2-9A8B7A79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51BF83-90EF-50B2-90B1-FF0D106D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5357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A99167-26E2-50B1-A5BD-29B5F36A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2E0D10-875A-3237-D680-A08F0BC5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1E8AB0-D128-A7B7-5919-6DC85DC2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2CC291-F72C-3705-14D7-F5F26D27E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F2A3FD-411C-A683-4551-ED5EB657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389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5B248-F829-7E88-4585-2F96E7AC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9697DA-7ED0-F56B-24E6-54C10459F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F49EDE-B61B-EAEF-4EB3-6BC3AE2D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D552BC-8B41-BA0C-48DC-9FD57ACB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1415AB-E0B3-4CBD-ED01-0CE9143F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29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0373A9-58B7-C223-E66C-BDE3B0B8E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467D87-4E60-F36B-DC9D-14AEF73A2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3BC8508-B2FE-E94E-12B1-D20EF1B91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48EF518-A497-EF84-64C9-5942E1FD0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734DFA5-1BE8-889D-CAFD-E0E72BD4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0C61F0-54D4-AAA4-4D84-58485877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65394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498B59-2AEE-8CCC-AB3E-573B9CAD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5F77CD-1142-D38A-B4D6-A42CAF5C7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4CF66F3-033F-89B7-6940-0FC47B99B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6AB0AE-DFFD-F406-9579-C32EF3064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F993E21-B640-6ADE-2A20-53A0D05BA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BA844E9-4D6C-1FA8-DE4B-B1536D99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57CA3B1-6C28-81DE-BBA0-FC0C3F49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29BBA4A-52F0-B8A3-D235-D2D855C2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83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2CDDC1-C15C-D96D-22F0-41970722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1DE70C8-25CA-07D1-99E0-EB4B88A0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53E8EF0-3ECC-BB3F-68BB-359778B4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9B89ECB-0BF9-A923-47B8-127C830B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98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4F38C4D-BE0C-C1AF-3345-4A3BFED4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06D0EF-D57E-FAF6-6F27-A2E03693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4A4C4CC-06DF-3C2C-BBCA-096C1F82B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5869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683DBD-3F7B-2CAF-8253-BDDE7418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1D7568-19D9-E043-62C9-FC78B7523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9B212C5-7843-696B-5FF5-BA5AD16EE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DC8A0D4-969F-2863-1A67-13CF9C33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FBA6B7F-0BCF-11AB-70B1-A8153F87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B213946-6E12-74A4-EC28-CA13E53A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6012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53D911-C6F2-A142-0F1A-240A28AB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80E9E4C-620C-17E3-D92A-55146E58FE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3D7C87-FD4D-4E64-D258-D4180447A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A0C952-28B0-9422-5739-3F3A2E83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50ECCD0-D1B1-CF3B-B470-E7AB4A5B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0E8440-4D13-3D32-D942-413C8FF7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4534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99ABDC-FDAE-7F17-940D-44391230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BA81970-2A4A-ACE3-788F-2571DD9D6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A0171E-41F6-18F9-13F8-2F39D1596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2CE81B-D05F-3E34-2A0B-6D74EC445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0065BD-2F8E-9065-123B-35B65BA9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10046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C6F2223-A368-1E19-D05D-C93937B18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551540C-7A62-688B-B82C-40356FA95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14B862-B72B-814F-EC1D-0791635C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75934F-525B-B3B5-F623-99C47393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DFC4B9-8B22-C39B-B12F-31E48C0F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58818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85876" y="155658"/>
            <a:ext cx="1594867" cy="509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2"/>
          <p:cNvSpPr/>
          <p:nvPr/>
        </p:nvSpPr>
        <p:spPr>
          <a:xfrm>
            <a:off x="2" y="4766310"/>
            <a:ext cx="6092190" cy="377190"/>
          </a:xfrm>
          <a:prstGeom prst="rect">
            <a:avLst/>
          </a:prstGeom>
          <a:solidFill>
            <a:srgbClr val="ED771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62"/>
          <p:cNvSpPr/>
          <p:nvPr/>
        </p:nvSpPr>
        <p:spPr>
          <a:xfrm>
            <a:off x="6263640" y="4766310"/>
            <a:ext cx="2880360" cy="377190"/>
          </a:xfrm>
          <a:prstGeom prst="rect">
            <a:avLst/>
          </a:prstGeom>
          <a:solidFill>
            <a:srgbClr val="EE771E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62"/>
          <p:cNvSpPr txBox="1"/>
          <p:nvPr/>
        </p:nvSpPr>
        <p:spPr>
          <a:xfrm>
            <a:off x="7303770" y="4851030"/>
            <a:ext cx="1176380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WWW.LPU.IN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565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7EE6D77-0DB9-7183-4D7E-8A84D891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6B04EBB-D594-B712-9937-542389BC9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017ACF-A4FA-4C8E-ECFF-57B6BA5B3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59BB7F60-081F-4CAE-969C-8D13A4882E96}" type="datetimeFigureOut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07-01-2023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0D9DDF-11D2-8BD7-149E-9CAE298AF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BDEA2E-826A-5A7E-B8A9-7103D7CD7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9A1AC0-BFF4-4563-9A4D-FF7F1DDF6E8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15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jpg"/><Relationship Id="rId11" Type="http://schemas.openxmlformats.org/officeDocument/2006/relationships/image" Target="../media/image44.pn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jp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7.jpg"/><Relationship Id="rId7" Type="http://schemas.openxmlformats.org/officeDocument/2006/relationships/image" Target="../media/image43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bin"/><Relationship Id="rId5" Type="http://schemas.openxmlformats.org/officeDocument/2006/relationships/image" Target="../media/image41.jpg"/><Relationship Id="rId4" Type="http://schemas.openxmlformats.org/officeDocument/2006/relationships/image" Target="../media/image57.jp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jpg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16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jpe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17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jpe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nptel.ac.in/courses/106108229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onlinecourses.nptel.ac.in/noc23_cs62/preview" TargetMode="External"/><Relationship Id="rId5" Type="http://schemas.openxmlformats.org/officeDocument/2006/relationships/hyperlink" Target="https://onlinecourses.nptel.ac.in/noc23_cs19/preview" TargetMode="External"/><Relationship Id="rId4" Type="http://schemas.openxmlformats.org/officeDocument/2006/relationships/hyperlink" Target="https://nptel.ac.in/courses/106105194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nptel.ac.in/courses/106105190" TargetMode="External"/><Relationship Id="rId7" Type="http://schemas.openxmlformats.org/officeDocument/2006/relationships/hyperlink" Target="https://nptel.ac.in/courses/106106143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onlinecourses.nptel.ac.in/noc23_cs13/preview" TargetMode="External"/><Relationship Id="rId5" Type="http://schemas.openxmlformats.org/officeDocument/2006/relationships/hyperlink" Target="https://onlinecourses.nptel.ac.in/noc23_cs46" TargetMode="External"/><Relationship Id="rId4" Type="http://schemas.openxmlformats.org/officeDocument/2006/relationships/hyperlink" Target="https://onlinecourses.nptel.ac.in/noc23_cs36/preview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C78D4AC-2BD3-DCC9-4195-77A37E6D5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177" name="Google Shape;177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23A55">
              <a:alpha val="6400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2" y="4766310"/>
            <a:ext cx="6092190" cy="377190"/>
          </a:xfrm>
          <a:prstGeom prst="rect">
            <a:avLst/>
          </a:prstGeom>
          <a:solidFill>
            <a:srgbClr val="ED771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6263640" y="4766310"/>
            <a:ext cx="2880360" cy="377190"/>
          </a:xfrm>
          <a:prstGeom prst="rect">
            <a:avLst/>
          </a:prstGeom>
          <a:solidFill>
            <a:srgbClr val="EE771E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7303770" y="4851030"/>
            <a:ext cx="1176380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WWW.LPU.IN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7735" y="357424"/>
            <a:ext cx="2984795" cy="142133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/>
          <p:nvPr/>
        </p:nvSpPr>
        <p:spPr>
          <a:xfrm rot="10800000">
            <a:off x="4385316" y="1925186"/>
            <a:ext cx="373369" cy="302892"/>
          </a:xfrm>
          <a:prstGeom prst="triangle">
            <a:avLst>
              <a:gd name="adj" fmla="val 50000"/>
            </a:avLst>
          </a:prstGeom>
          <a:solidFill>
            <a:srgbClr val="EE771E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1378743" y="2626231"/>
            <a:ext cx="6386512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750" b="1" i="0" u="none" strike="noStrike" kern="1200" cap="none" spc="0" normalizeH="0" baseline="0" noProof="0" dirty="0">
                <a:ln>
                  <a:noFill/>
                </a:ln>
                <a:solidFill>
                  <a:srgbClr val="FBE4D4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Career Profiling</a:t>
            </a:r>
            <a:endParaRPr kumimoji="0" lang="en-US" sz="3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1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2:   Data </a:t>
            </a:r>
            <a:r>
              <a:rPr lang="en" b="1" dirty="0" smtClean="0"/>
              <a:t>Science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Companies </a:t>
            </a:r>
            <a:endParaRPr sz="2400" b="1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Required</a:t>
            </a:r>
            <a:endParaRPr sz="2400" b="1" u="sng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Internal</a:t>
            </a:r>
            <a:endParaRPr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External </a:t>
            </a:r>
            <a:endParaRPr sz="2400" b="1" u="sng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/>
          </a:p>
        </p:txBody>
      </p:sp>
      <p:sp>
        <p:nvSpPr>
          <p:cNvPr id="225" name="Google Shape;225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</a:t>
            </a:r>
            <a:r>
              <a:rPr lang="en" b="1">
                <a:solidFill>
                  <a:srgbClr val="0B5968"/>
                </a:solidFill>
              </a:rPr>
              <a:t> 2</a:t>
            </a:r>
            <a:r>
              <a:rPr lang="en" sz="3000" b="1">
                <a:solidFill>
                  <a:srgbClr val="0B5968"/>
                </a:solidFill>
              </a:rPr>
              <a:t>: Data Science</a:t>
            </a:r>
            <a:endParaRPr sz="3000" b="1" u="sng"/>
          </a:p>
        </p:txBody>
      </p:sp>
      <p:sp>
        <p:nvSpPr>
          <p:cNvPr id="233" name="Google Shape;233;p39"/>
          <p:cNvSpPr txBox="1"/>
          <p:nvPr/>
        </p:nvSpPr>
        <p:spPr>
          <a:xfrm>
            <a:off x="526456" y="1415974"/>
            <a:ext cx="1907381" cy="303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" sz="1400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Accenture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Quick Heal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Informatica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IBM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AMDOCs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Norton</a:t>
            </a: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</a:t>
            </a:r>
            <a:r>
              <a:rPr lang="en" sz="1400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to 10 LPA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TCS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Quantiphi</a:t>
            </a:r>
            <a:endParaRPr sz="14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Capgemini</a:t>
            </a:r>
            <a:endParaRPr sz="11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232171" y="682228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792" y="686851"/>
            <a:ext cx="1164431" cy="116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1275" y="801886"/>
            <a:ext cx="950119" cy="95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1396" y="787002"/>
            <a:ext cx="1527570" cy="74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7610" y="1695449"/>
            <a:ext cx="660797" cy="66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30503" y="1771827"/>
            <a:ext cx="1222773" cy="64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83066" y="1745456"/>
            <a:ext cx="1528763" cy="5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83894" y="2451497"/>
            <a:ext cx="1289447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40029" y="2319338"/>
            <a:ext cx="129301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83066" y="2616398"/>
            <a:ext cx="1485900" cy="34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07110" y="3146822"/>
            <a:ext cx="1240631" cy="69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53718" y="3223021"/>
            <a:ext cx="2242053" cy="59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83894" y="3777853"/>
            <a:ext cx="1590675" cy="53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676624" y="3701653"/>
            <a:ext cx="1585913" cy="9001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238593" y="1404639"/>
            <a:ext cx="1458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sv-SE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sv-SE" sz="1100" dirty="0"/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Amazon</a:t>
            </a:r>
            <a:endParaRPr lang="sv-SE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lang="sv-SE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</a:t>
            </a:r>
            <a:endParaRPr lang="sv-SE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sv-S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HP</a:t>
            </a:r>
            <a:endParaRPr lang="sv-SE" sz="11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0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 2: Data Science</a:t>
            </a:r>
            <a:endParaRPr sz="3000" b="1" u="sng"/>
          </a:p>
        </p:txBody>
      </p:sp>
      <p:sp>
        <p:nvSpPr>
          <p:cNvPr id="255" name="Google Shape;255;p40"/>
          <p:cNvSpPr txBox="1"/>
          <p:nvPr/>
        </p:nvSpPr>
        <p:spPr>
          <a:xfrm>
            <a:off x="863547" y="1305121"/>
            <a:ext cx="4569619" cy="305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S1 - DATA MANAGEMENT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 DATA VISUALIZATION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 DATA EXPLORATION AND ANALYSIS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 R LANGUAGE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S5 - PREDICTIVE ANALYTICS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S6– DATA CLASSIFICATION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S7 - DATA ANALYTICS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PYTHON LANGUAGE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RECOMMENDER SYSTEMS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S10 - DATA PREDICTION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241697" y="713380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</a:t>
            </a:r>
            <a:r>
              <a:rPr lang="en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</a:t>
            </a:r>
            <a:endParaRPr sz="26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 2: Data Science</a:t>
            </a:r>
            <a:endParaRPr sz="3000" b="1" u="sng"/>
          </a:p>
        </p:txBody>
      </p:sp>
      <p:sp>
        <p:nvSpPr>
          <p:cNvPr id="264" name="Google Shape;264;p41"/>
          <p:cNvSpPr txBox="1"/>
          <p:nvPr/>
        </p:nvSpPr>
        <p:spPr>
          <a:xfrm>
            <a:off x="852487" y="1172766"/>
            <a:ext cx="7662863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INT306: DATABASE MANAGEMENT SYSTEM[S1]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INT108: PYTHON PROGRAMMING[S8]</a:t>
            </a:r>
          </a:p>
          <a:p>
            <a:pPr lvl="0">
              <a:lnSpc>
                <a:spcPct val="150000"/>
              </a:lnSpc>
              <a:buSzPts val="1400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INT217: INTRODUCTION TO DATA MANAGEMENT [S1]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INT233: DATA VISUALIZATION[S2,S3]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INT232: R PROGRAMMING [S4]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INT234:PREDICTIVE ANALYTICS [S7,S10,S5]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INT254: FUNDAMENTALS OF MACHINE LEARNING[S6]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b="1">
                <a:solidFill>
                  <a:srgbClr val="0B5968"/>
                </a:solidFill>
              </a:rPr>
              <a:t>Cohort 2: Data Science</a:t>
            </a:r>
            <a:endParaRPr sz="3000" b="1" u="sng"/>
          </a:p>
        </p:txBody>
      </p:sp>
      <p:sp>
        <p:nvSpPr>
          <p:cNvPr id="273" name="Google Shape;273;p42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4" name="Google Shape;274;p42"/>
          <p:cNvGraphicFramePr/>
          <p:nvPr>
            <p:extLst>
              <p:ext uri="{D42A27DB-BD31-4B8C-83A1-F6EECF244321}">
                <p14:modId xmlns:p14="http://schemas.microsoft.com/office/powerpoint/2010/main" val="432914108"/>
              </p:ext>
            </p:extLst>
          </p:nvPr>
        </p:nvGraphicFramePr>
        <p:xfrm>
          <a:off x="772716" y="1413272"/>
          <a:ext cx="7577796" cy="239461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7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494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16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Visualization[S2]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Exploration and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Analysis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[S3]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Tableau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Tableau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85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Visualization in Excel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 Charts and Dashboards Using Microsoft Excel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Excel Basics for Data Analysis"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Visualization with Tableau Specialization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Tableau Certified Data Analyst"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 Programming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[S4]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Supervised Machine Learning: Regression and Classification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[S5,S8]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 Learning Specialization"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[S5,S10]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Recommender </a:t>
                      </a:r>
                      <a:r>
                        <a:rPr lang="en-US" sz="1200" u="none" strike="noStrike" cap="none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Systems Specialization[S9]</a:t>
                      </a:r>
                      <a:endParaRPr lang="en-US"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 Coursera</a:t>
                      </a:r>
                      <a:endParaRPr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 Coursera</a:t>
                      </a:r>
                      <a:endParaRPr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 Coursera</a:t>
                      </a:r>
                      <a:endParaRPr lang="en-US"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</a:t>
                      </a:r>
                      <a:r>
                        <a:rPr lang="en-US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Coursera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</a:t>
                      </a:r>
                      <a:r>
                        <a:rPr lang="en-US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Coursera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9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3: </a:t>
            </a:r>
            <a:r>
              <a:rPr lang="en" b="1" dirty="0" smtClean="0"/>
              <a:t>Cyber Security</a:t>
            </a:r>
            <a:endParaRPr dirty="0"/>
          </a:p>
        </p:txBody>
      </p:sp>
      <p:sp>
        <p:nvSpPr>
          <p:cNvPr id="280" name="Google Shape;280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281" name="Google Shape;281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82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239848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43" name="Google Shape;286;p44"/>
          <p:cNvSpPr txBox="1">
            <a:spLocks/>
          </p:cNvSpPr>
          <p:nvPr/>
        </p:nvSpPr>
        <p:spPr>
          <a:xfrm>
            <a:off x="241697" y="22026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44" name="Google Shape;287;p44"/>
          <p:cNvSpPr txBox="1"/>
          <p:nvPr/>
        </p:nvSpPr>
        <p:spPr>
          <a:xfrm>
            <a:off x="706041" y="1172766"/>
            <a:ext cx="4569619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LPA</a:t>
            </a: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Intel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Amazon India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IBM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Accenture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KPMG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Moveinsync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FICO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Adobe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Cisco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Honeywell</a:t>
            </a:r>
            <a:r>
              <a:rPr lang="en" sz="1400" b="0" i="0" u="none" strike="noStrike" cap="none" dirty="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400"/>
              <a:buFont typeface="Calibri"/>
              <a:buNone/>
            </a:pPr>
            <a:r>
              <a:rPr lang="en" sz="1400" b="0" i="0" u="none" strike="noStrike" cap="none" dirty="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288;p4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289;p44" descr="https://tse4.mm.bing.net/th?id=OIP.qxyWqCnhTn-cUuIBeOPQtwHaFn&amp;pid=Api&amp;P=0"/>
          <p:cNvPicPr preferRelativeResize="0"/>
          <p:nvPr/>
        </p:nvPicPr>
        <p:blipFill rotWithShape="1">
          <a:blip r:embed="rId3">
            <a:alphaModFix/>
          </a:blip>
          <a:srcRect l="14197" t="19138" r="11844" b="17474"/>
          <a:stretch/>
        </p:blipFill>
        <p:spPr>
          <a:xfrm>
            <a:off x="5614988" y="1995488"/>
            <a:ext cx="835819" cy="54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90;p44"/>
          <p:cNvPicPr preferRelativeResize="0"/>
          <p:nvPr/>
        </p:nvPicPr>
        <p:blipFill rotWithShape="1">
          <a:blip r:embed="rId4">
            <a:alphaModFix/>
          </a:blip>
          <a:srcRect r="4083"/>
          <a:stretch/>
        </p:blipFill>
        <p:spPr>
          <a:xfrm>
            <a:off x="5428060" y="1033463"/>
            <a:ext cx="1209675" cy="66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1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7038" y="1921074"/>
            <a:ext cx="1019175" cy="53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292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89006" y="1146572"/>
            <a:ext cx="1008460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93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1233" y="2815468"/>
            <a:ext cx="1643063" cy="41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94;p44"/>
          <p:cNvPicPr preferRelativeResize="0"/>
          <p:nvPr/>
        </p:nvPicPr>
        <p:blipFill rotWithShape="1">
          <a:blip r:embed="rId8">
            <a:alphaModFix/>
          </a:blip>
          <a:srcRect t="24004" b="20999"/>
          <a:stretch/>
        </p:blipFill>
        <p:spPr>
          <a:xfrm>
            <a:off x="5570935" y="2784872"/>
            <a:ext cx="1106090" cy="60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96;p44"/>
          <p:cNvPicPr preferRelativeResize="0"/>
          <p:nvPr/>
        </p:nvPicPr>
        <p:blipFill rotWithShape="1">
          <a:blip r:embed="rId9">
            <a:alphaModFix/>
          </a:blip>
          <a:srcRect t="32158" b="33022"/>
          <a:stretch/>
        </p:blipFill>
        <p:spPr>
          <a:xfrm>
            <a:off x="6728531" y="4156066"/>
            <a:ext cx="2096188" cy="53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297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67757" y="3318939"/>
            <a:ext cx="1441965" cy="80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298;p44"/>
          <p:cNvPicPr preferRelativeResize="0"/>
          <p:nvPr/>
        </p:nvPicPr>
        <p:blipFill rotWithShape="1">
          <a:blip r:embed="rId11">
            <a:alphaModFix/>
          </a:blip>
          <a:srcRect l="6391" t="6235" r="5491" b="9213"/>
          <a:stretch/>
        </p:blipFill>
        <p:spPr>
          <a:xfrm>
            <a:off x="5724422" y="3721533"/>
            <a:ext cx="721519" cy="6929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809364" y="1392042"/>
            <a:ext cx="1277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833C0B"/>
              </a:buClr>
              <a:buSzPts val="1400"/>
            </a:pP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en-US" sz="1100" dirty="0">
              <a:solidFill>
                <a:srgbClr val="0B5968"/>
              </a:solidFill>
            </a:endParaRPr>
          </a:p>
          <a:p>
            <a:pPr marL="215900" lvl="0" indent="-215900">
              <a:buClr>
                <a:srgbClr val="833C0B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Cisco</a:t>
            </a:r>
            <a:endParaRPr lang="en-US" sz="1100" dirty="0">
              <a:solidFill>
                <a:schemeClr val="tx1"/>
              </a:solidFill>
            </a:endParaRPr>
          </a:p>
          <a:p>
            <a:pPr marL="215900" lvl="0" indent="-215900">
              <a:buClr>
                <a:srgbClr val="833C0B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Juniper</a:t>
            </a:r>
            <a:endParaRPr lang="en-US" sz="11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0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240506" y="22026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5" name="Google Shape;286;p44"/>
          <p:cNvSpPr txBox="1">
            <a:spLocks/>
          </p:cNvSpPr>
          <p:nvPr/>
        </p:nvSpPr>
        <p:spPr>
          <a:xfrm>
            <a:off x="241697" y="22026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17" name="TextBox 16">
            <a:extLst/>
          </p:cNvPr>
          <p:cNvSpPr txBox="1"/>
          <p:nvPr/>
        </p:nvSpPr>
        <p:spPr>
          <a:xfrm>
            <a:off x="1134005" y="1360886"/>
            <a:ext cx="64834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UNDERSTANDING THE OVERALL SECURITY/THREAT LANDSCAPE AND PROPOSING SOLUTIONS TO </a:t>
            </a:r>
            <a:b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MITIGATE RISKS FROM THIS ENVIRONMENT.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LOAD BALANCERS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S3 - PROXIES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VPNS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ENDPOINT SECURITY TOOLS AV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 – SSL INSPECTION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 – SIEM OR SECURITY MONITORING PLATFORMS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S9 – NETWORK ARCHITECTURE AND NETWORK TOPOLOGY.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S10 -- EXPERIENCE WORKING WITH FIREWALLS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S11 -- IT INFRASTRUCTURE ARCHITECTURE.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S12 -- STRONG KNOWLEDGE OF OSI LAYER 7 MODEL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itle 3">
            <a:extLst/>
          </p:cNvPr>
          <p:cNvSpPr txBox="1">
            <a:spLocks/>
          </p:cNvSpPr>
          <p:nvPr/>
        </p:nvSpPr>
        <p:spPr>
          <a:xfrm>
            <a:off x="294385" y="790576"/>
            <a:ext cx="10515600" cy="4683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Skills Required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413469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241697" y="220771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5" name="Google Shape;310;p46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6" name="Google Shape;311;p46"/>
          <p:cNvSpPr txBox="1"/>
          <p:nvPr/>
        </p:nvSpPr>
        <p:spPr>
          <a:xfrm>
            <a:off x="947866" y="1323906"/>
            <a:ext cx="7662863" cy="21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</a:p>
          <a:p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CSE306</a:t>
            </a:r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– COMPUTER NETWORKS [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S8,S9,S10,S11</a:t>
            </a:r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CSE307  – INTERNETWORKING ESSENTIALS [S8,S10,S11]</a:t>
            </a:r>
          </a:p>
          <a:p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242 – CYBER SECURITY ESSENTIALS [S1,S2]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244 –  SECURING COMPUTING SYSTEMS [S1,S2]</a:t>
            </a:r>
          </a:p>
          <a:p>
            <a:pPr fontAlgn="base"/>
            <a:r>
              <a:rPr lang="en-US" sz="1200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 245 – PENETRATION TESTING [S1,S2]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1200" b="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sz="1200"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Google Shape;312;p46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03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241697" y="220771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endParaRPr sz="3000" b="1" u="sng" dirty="0"/>
          </a:p>
        </p:txBody>
      </p:sp>
      <p:sp>
        <p:nvSpPr>
          <p:cNvPr id="6" name="Google Shape;317;p47"/>
          <p:cNvSpPr txBox="1">
            <a:spLocks/>
          </p:cNvSpPr>
          <p:nvPr/>
        </p:nvSpPr>
        <p:spPr>
          <a:xfrm>
            <a:off x="241697" y="22026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ct val="144444"/>
            </a:pPr>
            <a:r>
              <a:rPr lang="en-US" b="1" dirty="0" smtClean="0">
                <a:solidFill>
                  <a:srgbClr val="0B5968"/>
                </a:solidFill>
              </a:rPr>
              <a:t>Cohort 3: Cyber Security</a:t>
            </a:r>
            <a:endParaRPr lang="en-US" b="1" u="sng" dirty="0">
              <a:solidFill>
                <a:srgbClr val="0B5968"/>
              </a:solidFill>
            </a:endParaRPr>
          </a:p>
        </p:txBody>
      </p:sp>
      <p:sp>
        <p:nvSpPr>
          <p:cNvPr id="7" name="Google Shape;318;p47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36329"/>
              </p:ext>
            </p:extLst>
          </p:nvPr>
        </p:nvGraphicFramePr>
        <p:xfrm>
          <a:off x="905582" y="1225216"/>
          <a:ext cx="7535615" cy="3466817"/>
        </p:xfrm>
        <a:graphic>
          <a:graphicData uri="http://schemas.openxmlformats.org/drawingml/2006/table">
            <a:tbl>
              <a:tblPr/>
              <a:tblGrid>
                <a:gridCol w="1403384">
                  <a:extLst>
                    <a:ext uri="{9D8B030D-6E8A-4147-A177-3AD203B41FA5}">
                      <a16:colId xmlns:a16="http://schemas.microsoft.com/office/drawing/2014/main" xmlns="" val="3906689387"/>
                    </a:ext>
                  </a:extLst>
                </a:gridCol>
                <a:gridCol w="4352868">
                  <a:extLst>
                    <a:ext uri="{9D8B030D-6E8A-4147-A177-3AD203B41FA5}">
                      <a16:colId xmlns:a16="http://schemas.microsoft.com/office/drawing/2014/main" xmlns="" val="1939717057"/>
                    </a:ext>
                  </a:extLst>
                </a:gridCol>
                <a:gridCol w="1779363">
                  <a:extLst>
                    <a:ext uri="{9D8B030D-6E8A-4147-A177-3AD203B41FA5}">
                      <a16:colId xmlns:a16="http://schemas.microsoft.com/office/drawing/2014/main" xmlns="" val="1920097690"/>
                    </a:ext>
                  </a:extLst>
                </a:gridCol>
              </a:tblGrid>
              <a:tr h="197558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Source</a:t>
                      </a:r>
                      <a:endParaRPr lang="en-US" sz="1100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US" sz="1100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B5968"/>
                          </a:solidFill>
                          <a:effectLst/>
                          <a:latin typeface="+mn-lt"/>
                        </a:rPr>
                        <a:t>Suggested Source</a:t>
                      </a:r>
                      <a:endParaRPr lang="en-US" sz="1100">
                        <a:effectLst/>
                        <a:latin typeface="+mn-lt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57083761"/>
                  </a:ext>
                </a:extLst>
              </a:tr>
              <a:tr h="94848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Ethical Hacking (CEH) [S4]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Network+ [S1,S2,S3,S8,S10,S11]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Security+ [S4,S5,S9,S12]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CompTIA Pentest+ [S6,S9</a:t>
                      </a:r>
                      <a:r>
                        <a:rPr lang="en-US" sz="1200" b="0" i="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EC-Council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CompTIA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50460373"/>
                  </a:ext>
                </a:extLst>
              </a:tr>
              <a:tr h="123704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Network Load Balancing on </a:t>
                      </a:r>
                      <a:r>
                        <a:rPr lang="en-US" sz="1200" b="0" i="0" u="none" strike="noStrike" dirty="0" err="1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[S1]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MOOC’s of Virtual Private Networks on Coursera [S3]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Snort Intrusion Detection, Rule Writing, and PCAP Analysis [S5]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SSL Inspection of HTTPS Traffic [S6]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Guide to Security Information and Event Management - SIEM [S7]</a:t>
                      </a:r>
                      <a:endParaRPr lang="en-US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 err="1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Udemy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fr-FR" sz="1200" b="0" i="0" u="none" strike="noStrike" dirty="0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200" b="0" i="0" u="none" strike="noStrike" dirty="0" err="1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Udemy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6401435"/>
                  </a:ext>
                </a:extLst>
              </a:tr>
              <a:tr h="106985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CTF(Capture The Flag)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Tryhackme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 the box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Ctftime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i="0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Picoctf [S1 to S12]</a:t>
                      </a:r>
                      <a:endParaRPr lang="en-US" sz="1200" b="0" i="0" u="none" strike="noStrike">
                        <a:solidFill>
                          <a:srgbClr val="833C0B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https://tryhackme.com/</a:t>
                      </a:r>
                      <a:b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www.hackthebox.com</a:t>
                      </a:r>
                      <a:b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www.ctftime.org</a:t>
                      </a:r>
                      <a:b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 www.picoctf.org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257" marR="6257" marT="6257" marB="375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3941478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09800" y="1152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92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88333BA-AE6E-427A-9B16-A39C8073F4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98ED85F-DCEE-4B50-802E-71A6E3E12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What are Cohorts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0AD7C9-96C2-56B2-2085-EA236B2DDA8F}"/>
              </a:ext>
            </a:extLst>
          </p:cNvPr>
          <p:cNvSpPr txBox="1"/>
          <p:nvPr/>
        </p:nvSpPr>
        <p:spPr>
          <a:xfrm>
            <a:off x="1433015" y="1714370"/>
            <a:ext cx="6151728" cy="2031325"/>
          </a:xfrm>
          <a:custGeom>
            <a:avLst/>
            <a:gdLst>
              <a:gd name="connsiteX0" fmla="*/ 0 w 8202304"/>
              <a:gd name="connsiteY0" fmla="*/ 0 h 2677656"/>
              <a:gd name="connsiteX1" fmla="*/ 421833 w 8202304"/>
              <a:gd name="connsiteY1" fmla="*/ 0 h 2677656"/>
              <a:gd name="connsiteX2" fmla="*/ 925689 w 8202304"/>
              <a:gd name="connsiteY2" fmla="*/ 0 h 2677656"/>
              <a:gd name="connsiteX3" fmla="*/ 1511567 w 8202304"/>
              <a:gd name="connsiteY3" fmla="*/ 0 h 2677656"/>
              <a:gd name="connsiteX4" fmla="*/ 2179469 w 8202304"/>
              <a:gd name="connsiteY4" fmla="*/ 0 h 2677656"/>
              <a:gd name="connsiteX5" fmla="*/ 2601302 w 8202304"/>
              <a:gd name="connsiteY5" fmla="*/ 0 h 2677656"/>
              <a:gd name="connsiteX6" fmla="*/ 2941112 w 8202304"/>
              <a:gd name="connsiteY6" fmla="*/ 0 h 2677656"/>
              <a:gd name="connsiteX7" fmla="*/ 3280922 w 8202304"/>
              <a:gd name="connsiteY7" fmla="*/ 0 h 2677656"/>
              <a:gd name="connsiteX8" fmla="*/ 3948823 w 8202304"/>
              <a:gd name="connsiteY8" fmla="*/ 0 h 2677656"/>
              <a:gd name="connsiteX9" fmla="*/ 4370656 w 8202304"/>
              <a:gd name="connsiteY9" fmla="*/ 0 h 2677656"/>
              <a:gd name="connsiteX10" fmla="*/ 4874512 w 8202304"/>
              <a:gd name="connsiteY10" fmla="*/ 0 h 2677656"/>
              <a:gd name="connsiteX11" fmla="*/ 5378368 w 8202304"/>
              <a:gd name="connsiteY11" fmla="*/ 0 h 2677656"/>
              <a:gd name="connsiteX12" fmla="*/ 5718178 w 8202304"/>
              <a:gd name="connsiteY12" fmla="*/ 0 h 2677656"/>
              <a:gd name="connsiteX13" fmla="*/ 6057987 w 8202304"/>
              <a:gd name="connsiteY13" fmla="*/ 0 h 2677656"/>
              <a:gd name="connsiteX14" fmla="*/ 6725889 w 8202304"/>
              <a:gd name="connsiteY14" fmla="*/ 0 h 2677656"/>
              <a:gd name="connsiteX15" fmla="*/ 7065699 w 8202304"/>
              <a:gd name="connsiteY15" fmla="*/ 0 h 2677656"/>
              <a:gd name="connsiteX16" fmla="*/ 8202304 w 8202304"/>
              <a:gd name="connsiteY16" fmla="*/ 0 h 2677656"/>
              <a:gd name="connsiteX17" fmla="*/ 8202304 w 8202304"/>
              <a:gd name="connsiteY17" fmla="*/ 562308 h 2677656"/>
              <a:gd name="connsiteX18" fmla="*/ 8202304 w 8202304"/>
              <a:gd name="connsiteY18" fmla="*/ 1124616 h 2677656"/>
              <a:gd name="connsiteX19" fmla="*/ 8202304 w 8202304"/>
              <a:gd name="connsiteY19" fmla="*/ 1633370 h 2677656"/>
              <a:gd name="connsiteX20" fmla="*/ 8202304 w 8202304"/>
              <a:gd name="connsiteY20" fmla="*/ 2168901 h 2677656"/>
              <a:gd name="connsiteX21" fmla="*/ 8202304 w 8202304"/>
              <a:gd name="connsiteY21" fmla="*/ 2677656 h 2677656"/>
              <a:gd name="connsiteX22" fmla="*/ 7534402 w 8202304"/>
              <a:gd name="connsiteY22" fmla="*/ 2677656 h 2677656"/>
              <a:gd name="connsiteX23" fmla="*/ 7030546 w 8202304"/>
              <a:gd name="connsiteY23" fmla="*/ 2677656 h 2677656"/>
              <a:gd name="connsiteX24" fmla="*/ 6608714 w 8202304"/>
              <a:gd name="connsiteY24" fmla="*/ 2677656 h 2677656"/>
              <a:gd name="connsiteX25" fmla="*/ 5858789 w 8202304"/>
              <a:gd name="connsiteY25" fmla="*/ 2677656 h 2677656"/>
              <a:gd name="connsiteX26" fmla="*/ 5272910 w 8202304"/>
              <a:gd name="connsiteY26" fmla="*/ 2677656 h 2677656"/>
              <a:gd name="connsiteX27" fmla="*/ 4522985 w 8202304"/>
              <a:gd name="connsiteY27" fmla="*/ 2677656 h 2677656"/>
              <a:gd name="connsiteX28" fmla="*/ 4019129 w 8202304"/>
              <a:gd name="connsiteY28" fmla="*/ 2677656 h 2677656"/>
              <a:gd name="connsiteX29" fmla="*/ 3351227 w 8202304"/>
              <a:gd name="connsiteY29" fmla="*/ 2677656 h 2677656"/>
              <a:gd name="connsiteX30" fmla="*/ 2683325 w 8202304"/>
              <a:gd name="connsiteY30" fmla="*/ 2677656 h 2677656"/>
              <a:gd name="connsiteX31" fmla="*/ 2015423 w 8202304"/>
              <a:gd name="connsiteY31" fmla="*/ 2677656 h 2677656"/>
              <a:gd name="connsiteX32" fmla="*/ 1429544 w 8202304"/>
              <a:gd name="connsiteY32" fmla="*/ 2677656 h 2677656"/>
              <a:gd name="connsiteX33" fmla="*/ 925689 w 8202304"/>
              <a:gd name="connsiteY33" fmla="*/ 2677656 h 2677656"/>
              <a:gd name="connsiteX34" fmla="*/ 0 w 8202304"/>
              <a:gd name="connsiteY34" fmla="*/ 2677656 h 2677656"/>
              <a:gd name="connsiteX35" fmla="*/ 0 w 8202304"/>
              <a:gd name="connsiteY35" fmla="*/ 2168901 h 2677656"/>
              <a:gd name="connsiteX36" fmla="*/ 0 w 8202304"/>
              <a:gd name="connsiteY36" fmla="*/ 1633370 h 2677656"/>
              <a:gd name="connsiteX37" fmla="*/ 0 w 8202304"/>
              <a:gd name="connsiteY37" fmla="*/ 1124616 h 2677656"/>
              <a:gd name="connsiteX38" fmla="*/ 0 w 8202304"/>
              <a:gd name="connsiteY38" fmla="*/ 562308 h 2677656"/>
              <a:gd name="connsiteX39" fmla="*/ 0 w 8202304"/>
              <a:gd name="connsiteY39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202304" h="2677656" extrusionOk="0">
                <a:moveTo>
                  <a:pt x="0" y="0"/>
                </a:moveTo>
                <a:cubicBezTo>
                  <a:pt x="177773" y="-9683"/>
                  <a:pt x="262676" y="26058"/>
                  <a:pt x="421833" y="0"/>
                </a:cubicBezTo>
                <a:cubicBezTo>
                  <a:pt x="580990" y="-26058"/>
                  <a:pt x="727068" y="19946"/>
                  <a:pt x="925689" y="0"/>
                </a:cubicBezTo>
                <a:cubicBezTo>
                  <a:pt x="1124310" y="-19946"/>
                  <a:pt x="1280347" y="5370"/>
                  <a:pt x="1511567" y="0"/>
                </a:cubicBezTo>
                <a:cubicBezTo>
                  <a:pt x="1742787" y="-5370"/>
                  <a:pt x="1863854" y="35331"/>
                  <a:pt x="2179469" y="0"/>
                </a:cubicBezTo>
                <a:cubicBezTo>
                  <a:pt x="2495084" y="-35331"/>
                  <a:pt x="2489650" y="4731"/>
                  <a:pt x="2601302" y="0"/>
                </a:cubicBezTo>
                <a:cubicBezTo>
                  <a:pt x="2712954" y="-4731"/>
                  <a:pt x="2784764" y="421"/>
                  <a:pt x="2941112" y="0"/>
                </a:cubicBezTo>
                <a:cubicBezTo>
                  <a:pt x="3097460" y="-421"/>
                  <a:pt x="3172395" y="18890"/>
                  <a:pt x="3280922" y="0"/>
                </a:cubicBezTo>
                <a:cubicBezTo>
                  <a:pt x="3389449" y="-18890"/>
                  <a:pt x="3788585" y="63694"/>
                  <a:pt x="3948823" y="0"/>
                </a:cubicBezTo>
                <a:cubicBezTo>
                  <a:pt x="4109061" y="-63694"/>
                  <a:pt x="4184258" y="45877"/>
                  <a:pt x="4370656" y="0"/>
                </a:cubicBezTo>
                <a:cubicBezTo>
                  <a:pt x="4557054" y="-45877"/>
                  <a:pt x="4696917" y="46811"/>
                  <a:pt x="4874512" y="0"/>
                </a:cubicBezTo>
                <a:cubicBezTo>
                  <a:pt x="5052107" y="-46811"/>
                  <a:pt x="5127331" y="6978"/>
                  <a:pt x="5378368" y="0"/>
                </a:cubicBezTo>
                <a:cubicBezTo>
                  <a:pt x="5629405" y="-6978"/>
                  <a:pt x="5565321" y="18393"/>
                  <a:pt x="5718178" y="0"/>
                </a:cubicBezTo>
                <a:cubicBezTo>
                  <a:pt x="5871035" y="-18393"/>
                  <a:pt x="5941712" y="12610"/>
                  <a:pt x="6057987" y="0"/>
                </a:cubicBezTo>
                <a:cubicBezTo>
                  <a:pt x="6174262" y="-12610"/>
                  <a:pt x="6478118" y="12950"/>
                  <a:pt x="6725889" y="0"/>
                </a:cubicBezTo>
                <a:cubicBezTo>
                  <a:pt x="6973660" y="-12950"/>
                  <a:pt x="6925696" y="28118"/>
                  <a:pt x="7065699" y="0"/>
                </a:cubicBezTo>
                <a:cubicBezTo>
                  <a:pt x="7205702" y="-28118"/>
                  <a:pt x="7795557" y="132256"/>
                  <a:pt x="8202304" y="0"/>
                </a:cubicBezTo>
                <a:cubicBezTo>
                  <a:pt x="8266321" y="119893"/>
                  <a:pt x="8151334" y="341578"/>
                  <a:pt x="8202304" y="562308"/>
                </a:cubicBezTo>
                <a:cubicBezTo>
                  <a:pt x="8253274" y="783038"/>
                  <a:pt x="8167385" y="925051"/>
                  <a:pt x="8202304" y="1124616"/>
                </a:cubicBezTo>
                <a:cubicBezTo>
                  <a:pt x="8237223" y="1324181"/>
                  <a:pt x="8174447" y="1385734"/>
                  <a:pt x="8202304" y="1633370"/>
                </a:cubicBezTo>
                <a:cubicBezTo>
                  <a:pt x="8230161" y="1881006"/>
                  <a:pt x="8168368" y="1904347"/>
                  <a:pt x="8202304" y="2168901"/>
                </a:cubicBezTo>
                <a:cubicBezTo>
                  <a:pt x="8236240" y="2433455"/>
                  <a:pt x="8200595" y="2513475"/>
                  <a:pt x="8202304" y="2677656"/>
                </a:cubicBezTo>
                <a:cubicBezTo>
                  <a:pt x="7971462" y="2731000"/>
                  <a:pt x="7726348" y="2652827"/>
                  <a:pt x="7534402" y="2677656"/>
                </a:cubicBezTo>
                <a:cubicBezTo>
                  <a:pt x="7342456" y="2702485"/>
                  <a:pt x="7190788" y="2652292"/>
                  <a:pt x="7030546" y="2677656"/>
                </a:cubicBezTo>
                <a:cubicBezTo>
                  <a:pt x="6870304" y="2703020"/>
                  <a:pt x="6744504" y="2632115"/>
                  <a:pt x="6608714" y="2677656"/>
                </a:cubicBezTo>
                <a:cubicBezTo>
                  <a:pt x="6472924" y="2723197"/>
                  <a:pt x="6177211" y="2653068"/>
                  <a:pt x="5858789" y="2677656"/>
                </a:cubicBezTo>
                <a:cubicBezTo>
                  <a:pt x="5540368" y="2702244"/>
                  <a:pt x="5440683" y="2663163"/>
                  <a:pt x="5272910" y="2677656"/>
                </a:cubicBezTo>
                <a:cubicBezTo>
                  <a:pt x="5105137" y="2692149"/>
                  <a:pt x="4831123" y="2651944"/>
                  <a:pt x="4522985" y="2677656"/>
                </a:cubicBezTo>
                <a:cubicBezTo>
                  <a:pt x="4214848" y="2703368"/>
                  <a:pt x="4155702" y="2654220"/>
                  <a:pt x="4019129" y="2677656"/>
                </a:cubicBezTo>
                <a:cubicBezTo>
                  <a:pt x="3882556" y="2701092"/>
                  <a:pt x="3660695" y="2668190"/>
                  <a:pt x="3351227" y="2677656"/>
                </a:cubicBezTo>
                <a:cubicBezTo>
                  <a:pt x="3041759" y="2687122"/>
                  <a:pt x="2948393" y="2649965"/>
                  <a:pt x="2683325" y="2677656"/>
                </a:cubicBezTo>
                <a:cubicBezTo>
                  <a:pt x="2418257" y="2705347"/>
                  <a:pt x="2342630" y="2633318"/>
                  <a:pt x="2015423" y="2677656"/>
                </a:cubicBezTo>
                <a:cubicBezTo>
                  <a:pt x="1688216" y="2721994"/>
                  <a:pt x="1585538" y="2635071"/>
                  <a:pt x="1429544" y="2677656"/>
                </a:cubicBezTo>
                <a:cubicBezTo>
                  <a:pt x="1273550" y="2720241"/>
                  <a:pt x="1167164" y="2646683"/>
                  <a:pt x="925689" y="2677656"/>
                </a:cubicBezTo>
                <a:cubicBezTo>
                  <a:pt x="684215" y="2708629"/>
                  <a:pt x="289243" y="2606097"/>
                  <a:pt x="0" y="2677656"/>
                </a:cubicBezTo>
                <a:cubicBezTo>
                  <a:pt x="-24617" y="2552108"/>
                  <a:pt x="32015" y="2285974"/>
                  <a:pt x="0" y="2168901"/>
                </a:cubicBezTo>
                <a:cubicBezTo>
                  <a:pt x="-32015" y="2051829"/>
                  <a:pt x="5809" y="1816446"/>
                  <a:pt x="0" y="1633370"/>
                </a:cubicBezTo>
                <a:cubicBezTo>
                  <a:pt x="-5809" y="1450294"/>
                  <a:pt x="2080" y="1241141"/>
                  <a:pt x="0" y="1124616"/>
                </a:cubicBezTo>
                <a:cubicBezTo>
                  <a:pt x="-2080" y="1008091"/>
                  <a:pt x="18755" y="813639"/>
                  <a:pt x="0" y="562308"/>
                </a:cubicBezTo>
                <a:cubicBezTo>
                  <a:pt x="-18755" y="310977"/>
                  <a:pt x="23996" y="23011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35739076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A group of students of a common programme who intend to attain </a:t>
            </a:r>
            <a:r>
              <a:rPr kumimoji="0" lang="en-IN" sz="2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similar characteristics</a:t>
            </a:r>
            <a:r>
              <a:rPr kumimoji="0" lang="en-IN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 by means of learning </a:t>
            </a:r>
            <a:r>
              <a:rPr kumimoji="0" lang="en-IN" sz="2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similar skills</a:t>
            </a:r>
            <a:r>
              <a:rPr kumimoji="0" lang="en-IN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 in order to target a particular career opportunity.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12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4</a:t>
            </a:r>
            <a:r>
              <a:rPr lang="en" b="1" dirty="0" smtClean="0"/>
              <a:t>: Full Stack </a:t>
            </a:r>
            <a:r>
              <a:rPr lang="en-US" b="1" dirty="0" smtClean="0"/>
              <a:t>Web</a:t>
            </a:r>
            <a:r>
              <a:rPr lang="en" b="1" dirty="0" smtClean="0"/>
              <a:t> Development</a:t>
            </a:r>
            <a:endParaRPr dirty="0"/>
          </a:p>
        </p:txBody>
      </p:sp>
      <p:sp>
        <p:nvSpPr>
          <p:cNvPr id="438" name="Google Shape;438;p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Companies </a:t>
            </a:r>
            <a:endParaRPr sz="2400" b="1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Required</a:t>
            </a:r>
            <a:endParaRPr sz="2400" b="1" u="sng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Internal</a:t>
            </a:r>
            <a:endParaRPr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/>
              <a:t>Skills Sources – External </a:t>
            </a:r>
            <a:endParaRPr sz="2400" b="1" u="sng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/>
          </a:p>
        </p:txBody>
      </p:sp>
      <p:sp>
        <p:nvSpPr>
          <p:cNvPr id="439" name="Google Shape;43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9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4</a:t>
            </a:r>
            <a:r>
              <a:rPr lang="en" sz="3000" dirty="0" smtClean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Full </a:t>
            </a:r>
            <a:r>
              <a:rPr lang="en" sz="3000" b="1" dirty="0" smtClean="0">
                <a:solidFill>
                  <a:srgbClr val="0B5968"/>
                </a:solidFill>
              </a:rPr>
              <a:t>Stack </a:t>
            </a:r>
            <a:r>
              <a:rPr lang="en-US" sz="3000" b="1" dirty="0" smtClean="0">
                <a:solidFill>
                  <a:srgbClr val="0B5968"/>
                </a:solidFill>
              </a:rPr>
              <a:t>Web</a:t>
            </a:r>
            <a:r>
              <a:rPr lang="en" sz="3000" b="1" dirty="0" smtClean="0">
                <a:solidFill>
                  <a:srgbClr val="0B5968"/>
                </a:solidFill>
              </a:rPr>
              <a:t> Development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448" name="Google Shape;448;p59"/>
          <p:cNvSpPr txBox="1"/>
          <p:nvPr/>
        </p:nvSpPr>
        <p:spPr>
          <a:xfrm>
            <a:off x="688182" y="1085850"/>
            <a:ext cx="2200566" cy="351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Walmart Global Technology Services 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Zomato 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Deloitte 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Ernst &amp; Young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Adobe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LPA</a:t>
            </a:r>
            <a:endParaRPr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HCL Technologies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Infosys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Capgemini	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Wipro Technologies</a:t>
            </a:r>
            <a:endParaRPr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3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CGI</a:t>
            </a:r>
            <a:r>
              <a:rPr lang="en" sz="1200" b="0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241697" y="755500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2365" y="1026702"/>
            <a:ext cx="1250156" cy="56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6885" y="851297"/>
            <a:ext cx="971550" cy="60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9" descr="https://optimizer.com/wp-content/uploads/2022/01/optimizerlog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6885" y="1851422"/>
            <a:ext cx="1233489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9" descr="Paytm Logo and Tagline -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34225" y="1466850"/>
            <a:ext cx="1453754" cy="77271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9" descr="Walmart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59" descr="Turns out the Walmart logo isn't what you think it is | Creative Bloq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76886" y="2380654"/>
            <a:ext cx="1281114" cy="38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9" descr="File:Zomato logo.png - Wikipedi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87804" y="2144316"/>
            <a:ext cx="1345406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9" descr="Deloitte Logo, symbol, meaning, history, PNG, bran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81649" y="2762845"/>
            <a:ext cx="1305531" cy="48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9" descr="Adobe logo and the history of the business | LogoMyWay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80647" y="2863453"/>
            <a:ext cx="1826419" cy="31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9" descr="HCL Technologies Vector Logo | Free Download - (.SVG + .PNG) format -  SeekVectorLogo.Com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81649" y="3471219"/>
            <a:ext cx="1302545" cy="57745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9" descr="Download Infosys Logo Vector EPS, SVG, PDF, Ai, CDR, and PNG Free, size  347.86 KB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9" descr="Download Infosys Logo Vector EPS, SVG, PDF, Ai, CDR, and PNG Free, size  347.86 KB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5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31831" y="3225403"/>
            <a:ext cx="1607344" cy="63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9" descr="Capgemini reveals new logo to mark 50th anniversary | B2B Marketi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581649" y="3861197"/>
            <a:ext cx="1302545" cy="81121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9" descr="Wipro | Digital, Technology, Business Solution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73504" y="3943350"/>
            <a:ext cx="1569244" cy="7167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100456" y="1324570"/>
            <a:ext cx="185030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lvl="0">
              <a:buClr>
                <a:srgbClr val="0B5968"/>
              </a:buClr>
              <a:buSzPts val="13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dirty="0"/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Rippling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Trilogy Innovations</a:t>
            </a: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Paypal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Intuit India</a:t>
            </a:r>
          </a:p>
          <a:p>
            <a:pPr marL="21590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Amazon</a:t>
            </a:r>
          </a:p>
          <a:p>
            <a:pPr marL="6350">
              <a:buClr>
                <a:srgbClr val="0B5968"/>
              </a:buClr>
              <a:buSzPts val="1300"/>
            </a:pPr>
            <a:endParaRPr lang="en-US" sz="1300" dirty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buSzPts val="1400"/>
            </a:pPr>
            <a:r>
              <a:rPr lang="de-DE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de-DE" sz="1100" dirty="0"/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Nutanix </a:t>
            </a:r>
            <a:endParaRPr lang="de-DE" sz="1100" dirty="0">
              <a:solidFill>
                <a:schemeClr val="tx1"/>
              </a:solidFill>
            </a:endParaRPr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Vmware Software India pvt ltd </a:t>
            </a:r>
            <a:endParaRPr lang="de-DE" sz="1100" dirty="0">
              <a:solidFill>
                <a:schemeClr val="tx1"/>
              </a:solidFill>
            </a:endParaRPr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lang="de-DE" sz="1100" dirty="0">
              <a:solidFill>
                <a:schemeClr val="tx1"/>
              </a:solidFill>
            </a:endParaRPr>
          </a:p>
          <a:p>
            <a:pPr marL="215900" lvl="0" indent="-209550">
              <a:buClr>
                <a:srgbClr val="0B5968"/>
              </a:buClr>
              <a:buSzPts val="1300"/>
              <a:buFont typeface="Arial"/>
              <a:buChar char="•"/>
            </a:pPr>
            <a:r>
              <a:rPr lang="de-D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Paytm</a:t>
            </a:r>
          </a:p>
          <a:p>
            <a:pPr marL="6350">
              <a:buClr>
                <a:srgbClr val="0B5968"/>
              </a:buClr>
              <a:buSzPts val="1300"/>
            </a:pPr>
            <a:endParaRPr lang="en-US" sz="1300" dirty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4" name="Google Shape;491;p62"/>
          <p:cNvSpPr txBox="1">
            <a:spLocks/>
          </p:cNvSpPr>
          <p:nvPr/>
        </p:nvSpPr>
        <p:spPr>
          <a:xfrm>
            <a:off x="230981" y="232378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4: Full Stack Web Development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0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6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4</a:t>
            </a:r>
            <a:r>
              <a:rPr lang="en" sz="3000" dirty="0" smtClean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Full Stack </a:t>
            </a:r>
            <a:r>
              <a:rPr lang="en" b="1" dirty="0" smtClean="0">
                <a:solidFill>
                  <a:srgbClr val="0B5968"/>
                </a:solidFill>
              </a:rPr>
              <a:t>Web </a:t>
            </a:r>
            <a:r>
              <a:rPr lang="en" sz="3000" b="1" dirty="0" smtClean="0">
                <a:solidFill>
                  <a:srgbClr val="0B5968"/>
                </a:solidFill>
              </a:rPr>
              <a:t>Development</a:t>
            </a:r>
            <a:endParaRPr sz="3000" b="1" u="sng" dirty="0"/>
          </a:p>
        </p:txBody>
      </p:sp>
      <p:sp>
        <p:nvSpPr>
          <p:cNvPr id="473" name="Google Shape;473;p60"/>
          <p:cNvSpPr txBox="1"/>
          <p:nvPr/>
        </p:nvSpPr>
        <p:spPr>
          <a:xfrm>
            <a:off x="923075" y="1091145"/>
            <a:ext cx="4570809" cy="419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HTML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CSS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– JAVA SCRIPT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AJAX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REACT JS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S6 - DHTML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XML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– MONGODB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S9-  NODEJS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S10- ANGULAR.JS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S11- FIREBASE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474" name="Google Shape;474;p60"/>
          <p:cNvSpPr txBox="1"/>
          <p:nvPr/>
        </p:nvSpPr>
        <p:spPr>
          <a:xfrm>
            <a:off x="241697" y="764893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60"/>
          <p:cNvSpPr txBox="1"/>
          <p:nvPr/>
        </p:nvSpPr>
        <p:spPr>
          <a:xfrm>
            <a:off x="4017246" y="1116128"/>
            <a:ext cx="4570809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S12- KUBERNETES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S13- DOCKER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S14-  CI/CD PIPELINE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S15- ANALYSIS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S16-</a:t>
            </a: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- STRONG INTERPERSONAL AND COMMUNICATION</a:t>
            </a:r>
            <a:r>
              <a:rPr lang="en-US" sz="1200" dirty="0" smtClean="0">
                <a:ea typeface="Calibri"/>
              </a:rPr>
              <a:t> </a:t>
            </a: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SKILLS</a:t>
            </a:r>
            <a:endParaRPr lang="en-US" sz="120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S17-  </a:t>
            </a: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STRATEGIC THINKING</a:t>
            </a:r>
            <a:endParaRPr lang="en-US" sz="12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8" name="Google Shape;491;p62"/>
          <p:cNvSpPr txBox="1">
            <a:spLocks/>
          </p:cNvSpPr>
          <p:nvPr/>
        </p:nvSpPr>
        <p:spPr>
          <a:xfrm>
            <a:off x="241697" y="251723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4: Full Stack Web Development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1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61"/>
          <p:cNvSpPr/>
          <p:nvPr/>
        </p:nvSpPr>
        <p:spPr>
          <a:xfrm>
            <a:off x="241697" y="221073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6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4</a:t>
            </a:r>
            <a:r>
              <a:rPr lang="en" sz="3000" dirty="0" smtClean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Full Stack </a:t>
            </a:r>
            <a:r>
              <a:rPr lang="en" b="1" dirty="0" smtClean="0">
                <a:solidFill>
                  <a:srgbClr val="0B5968"/>
                </a:solidFill>
              </a:rPr>
              <a:t>Web </a:t>
            </a:r>
            <a:r>
              <a:rPr lang="en" sz="3000" b="1" dirty="0" smtClean="0">
                <a:solidFill>
                  <a:srgbClr val="0B5968"/>
                </a:solidFill>
              </a:rPr>
              <a:t>Development</a:t>
            </a:r>
            <a:endParaRPr sz="3000" b="1" u="sng" dirty="0"/>
          </a:p>
        </p:txBody>
      </p:sp>
      <p:sp>
        <p:nvSpPr>
          <p:cNvPr id="483" name="Google Shape;483;p61"/>
          <p:cNvSpPr txBox="1"/>
          <p:nvPr/>
        </p:nvSpPr>
        <p:spPr>
          <a:xfrm>
            <a:off x="852487" y="1091378"/>
            <a:ext cx="7662863" cy="450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CSE326 -- INTERNET PROGRAMMING LABORATORY [S1,S2,S3]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CSE227  – ADVANCED ANDROID APPLICATION DEVELOPMENT [S11]</a:t>
            </a: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INT219  – FRONT END WEB DEVELOPER [S10]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INT222 - ADVANCE WEB DEVELOPMENT [S9]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INT252 - REACT JS [S5]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220- SERVER SIDE SCRIPTING [S1, S2, S3]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221- MVC PROGRAMMING [S1, S2, S3]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INT334- ENTERPRISE APPLICATION AUTOMATION [S12]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332- DEVOPS VIRTUALIZATION AND CONFIGURATION MANAGEMENT [S13]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332- DEVOPS VIRTUALIZATION AND CONFIGURATION MANAGEMENT [S14]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333- DEVOPS ADVANCE CONFIGURATION MANAGEMENT[S15]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333- DEVOPS ADVANCE CONFIGURATION MANAGEMENT[S16]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84" name="Google Shape;484;p61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91;p62"/>
          <p:cNvSpPr txBox="1">
            <a:spLocks/>
          </p:cNvSpPr>
          <p:nvPr/>
        </p:nvSpPr>
        <p:spPr>
          <a:xfrm>
            <a:off x="241697" y="221073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4: Full Stack Web Development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6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4</a:t>
            </a:r>
            <a:r>
              <a:rPr lang="en" sz="2400" b="1" dirty="0" smtClean="0">
                <a:solidFill>
                  <a:srgbClr val="0B5968"/>
                </a:solidFill>
              </a:rPr>
              <a:t>: </a:t>
            </a:r>
            <a:r>
              <a:rPr lang="en" sz="2400" b="1" dirty="0">
                <a:solidFill>
                  <a:srgbClr val="0B5968"/>
                </a:solidFill>
              </a:rPr>
              <a:t>Full Stack </a:t>
            </a:r>
            <a:r>
              <a:rPr lang="en" sz="2400" b="1" dirty="0" smtClean="0">
                <a:solidFill>
                  <a:srgbClr val="0B5968"/>
                </a:solidFill>
              </a:rPr>
              <a:t>Web Development</a:t>
            </a:r>
            <a:endParaRPr sz="2400" b="1" u="sng" dirty="0"/>
          </a:p>
        </p:txBody>
      </p:sp>
      <p:sp>
        <p:nvSpPr>
          <p:cNvPr id="492" name="Google Shape;492;p62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3" name="Google Shape;493;p62"/>
          <p:cNvGraphicFramePr/>
          <p:nvPr>
            <p:extLst>
              <p:ext uri="{D42A27DB-BD31-4B8C-83A1-F6EECF244321}">
                <p14:modId xmlns:p14="http://schemas.microsoft.com/office/powerpoint/2010/main" val="1067366918"/>
              </p:ext>
            </p:extLst>
          </p:nvPr>
        </p:nvGraphicFramePr>
        <p:xfrm>
          <a:off x="710359" y="1413272"/>
          <a:ext cx="7655267" cy="115970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5019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205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27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Source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Suggested Source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Industry Certification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 DevOps Certification [S12 to S16]</a:t>
                      </a:r>
                      <a:endParaRPr lang="en-US"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&quot;Times New Roman&quot;"/>
                        </a:rPr>
                        <a:t>Hackathons 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Smart India Hackathon[S1 to S17]</a:t>
                      </a:r>
                      <a:endParaRPr lang="en-US"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&quot;Times New Roman&quot;"/>
                        </a:rPr>
                        <a:t>1. 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https://www.sih.gov.in/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Arial"/>
                        <a:ea typeface="Arial"/>
                        <a:cs typeface="Arial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209527042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56025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 algn="l">
              <a:buClr>
                <a:schemeClr val="lt1"/>
              </a:buClr>
              <a:buSzPts val="3000"/>
            </a:pPr>
            <a:r>
              <a:rPr lang="en" sz="3200" b="1" dirty="0"/>
              <a:t>Cohort 5</a:t>
            </a:r>
            <a:r>
              <a:rPr lang="en" sz="3200" b="1" dirty="0" smtClean="0"/>
              <a:t>: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Machine </a:t>
            </a:r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</a:rPr>
              <a:t>Learning</a:t>
            </a:r>
            <a:endParaRPr sz="1800" dirty="0"/>
          </a:p>
        </p:txBody>
      </p:sp>
      <p:sp>
        <p:nvSpPr>
          <p:cNvPr id="499" name="Google Shape;499;p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500" name="Google Shape;500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644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90;p6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91;p62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4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xmlns="" id="{E9A36B37-0792-5B03-27EE-268EE1F5D64F}"/>
              </a:ext>
            </a:extLst>
          </p:cNvPr>
          <p:cNvSpPr txBox="1">
            <a:spLocks/>
          </p:cNvSpPr>
          <p:nvPr/>
        </p:nvSpPr>
        <p:spPr>
          <a:xfrm>
            <a:off x="241173" y="219859"/>
            <a:ext cx="8661654" cy="5271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1EAFAB-D6BE-11C1-35C4-F305AFB991F1}"/>
              </a:ext>
            </a:extLst>
          </p:cNvPr>
          <p:cNvSpPr txBox="1"/>
          <p:nvPr/>
        </p:nvSpPr>
        <p:spPr>
          <a:xfrm>
            <a:off x="847836" y="1306403"/>
            <a:ext cx="456992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	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	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Accenture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KPMG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MathWorks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241173" y="771065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b="1" dirty="0"/>
              <a:t>Companies</a:t>
            </a:r>
            <a:endParaRPr lang="en-IN" sz="2000" b="1" u="sng" dirty="0"/>
          </a:p>
        </p:txBody>
      </p:sp>
      <p:pic>
        <p:nvPicPr>
          <p:cNvPr id="12" name="Picture 8" descr="https://tse4.mm.bing.net/th?id=OIP.qxyWqCnhTn-cUuIBeOPQtwHaFn&amp;pid=Api&amp;P=0">
            <a:extLst>
              <a:ext uri="{FF2B5EF4-FFF2-40B4-BE49-F238E27FC236}">
                <a16:creationId xmlns:a16="http://schemas.microsoft.com/office/drawing/2014/main" xmlns="" id="{607017A1-A09E-4709-9C60-FC0B8D033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7" t="19137" r="11845" b="17475"/>
          <a:stretch/>
        </p:blipFill>
        <p:spPr bwMode="auto">
          <a:xfrm>
            <a:off x="5615221" y="1995106"/>
            <a:ext cx="835202" cy="5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6000F9A-16A0-A017-29D4-6DCEB6BA2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4"/>
          <a:stretch/>
        </p:blipFill>
        <p:spPr>
          <a:xfrm>
            <a:off x="5428125" y="1033548"/>
            <a:ext cx="1209395" cy="6641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E942D58-2C5B-C991-95DC-FF9E07642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471">
            <a:off x="7175289" y="3159687"/>
            <a:ext cx="1643489" cy="416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007EA01-16C4-5F2D-1811-1AD516ED97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3" b="20999"/>
          <a:stretch/>
        </p:blipFill>
        <p:spPr>
          <a:xfrm>
            <a:off x="5549525" y="3003425"/>
            <a:ext cx="1106431" cy="608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98DE79C-0228-AB72-C0F3-8D881F28F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080" y="3843034"/>
            <a:ext cx="1644464" cy="956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971E309-2FEF-9D38-0300-4D9A20220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863" y="3866582"/>
            <a:ext cx="1076120" cy="7263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4340" y="1282315"/>
            <a:ext cx="1736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30-40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Eightfold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Optimizer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10 LPA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Databricks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Adobe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Azure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Honeywell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7604" y="2081533"/>
            <a:ext cx="1851387" cy="516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4165" y="893558"/>
            <a:ext cx="1652818" cy="9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90;p62"/>
          <p:cNvSpPr/>
          <p:nvPr/>
        </p:nvSpPr>
        <p:spPr>
          <a:xfrm>
            <a:off x="241697" y="24003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91;p62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4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xmlns="" id="{E9A36B37-0792-5B03-27EE-268EE1F5D64F}"/>
              </a:ext>
            </a:extLst>
          </p:cNvPr>
          <p:cNvSpPr txBox="1">
            <a:spLocks/>
          </p:cNvSpPr>
          <p:nvPr/>
        </p:nvSpPr>
        <p:spPr>
          <a:xfrm>
            <a:off x="241173" y="240030"/>
            <a:ext cx="8661654" cy="447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1EAFAB-D6BE-11C1-35C4-F305AFB991F1}"/>
              </a:ext>
            </a:extLst>
          </p:cNvPr>
          <p:cNvSpPr txBox="1"/>
          <p:nvPr/>
        </p:nvSpPr>
        <p:spPr>
          <a:xfrm>
            <a:off x="811059" y="1257755"/>
            <a:ext cx="456992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NATURAL LANGUAGE PROCESSING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S2 - COMPUTER VISION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– PYTHON PROGRAMMING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DEEP LEARNING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ARTIFICIAL INTELLIGENCE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S6 -- MACHINE LEARNING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xmlns="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241173" y="822077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b="1" dirty="0"/>
              <a:t>Skills Required</a:t>
            </a:r>
            <a:endParaRPr lang="en-IN" sz="2000" b="1" u="sng" dirty="0"/>
          </a:p>
        </p:txBody>
      </p:sp>
    </p:spTree>
    <p:extLst>
      <p:ext uri="{BB962C8B-B14F-4D97-AF65-F5344CB8AC3E}">
        <p14:creationId xmlns:p14="http://schemas.microsoft.com/office/powerpoint/2010/main" val="8435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90;p6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91;p62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4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xmlns="" id="{E9A36B37-0792-5B03-27EE-268EE1F5D64F}"/>
              </a:ext>
            </a:extLst>
          </p:cNvPr>
          <p:cNvSpPr txBox="1">
            <a:spLocks/>
          </p:cNvSpPr>
          <p:nvPr/>
        </p:nvSpPr>
        <p:spPr>
          <a:xfrm>
            <a:off x="241173" y="240030"/>
            <a:ext cx="8661654" cy="447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1EAFAB-D6BE-11C1-35C4-F305AFB991F1}"/>
              </a:ext>
            </a:extLst>
          </p:cNvPr>
          <p:cNvSpPr txBox="1"/>
          <p:nvPr/>
        </p:nvSpPr>
        <p:spPr>
          <a:xfrm>
            <a:off x="834176" y="1219939"/>
            <a:ext cx="766334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INT108  – PYTHON PROGRAMMING</a:t>
            </a: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[S3]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INT404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ARTIFICIAL INTELLIGENCE</a:t>
            </a: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[S5]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INT422: DEEP LEARNING[S4]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INT344 – NATURAL LANGUAGE PROCESSING [S1]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INT345- COMPUTER VISION[S2]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INT247 – MACHINE LEARNING FOUNDATION 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INT248 –ADVANCED MACHINE LEARNING 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INT254 –FUNDAMENTALS OF MACHINE LEARNING 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INT417 – MACHINE LEARNING ALGORITHMS[S6]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xmlns="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241173" y="822077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000" b="1" dirty="0"/>
              <a:t>Skills Sources –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</a:t>
            </a:r>
            <a:r>
              <a:rPr lang="en-US" sz="2000" b="1" dirty="0"/>
              <a:t>  </a:t>
            </a:r>
            <a:endParaRPr lang="en-IN" sz="2000" b="1" u="sng" dirty="0"/>
          </a:p>
        </p:txBody>
      </p:sp>
    </p:spTree>
    <p:extLst>
      <p:ext uri="{BB962C8B-B14F-4D97-AF65-F5344CB8AC3E}">
        <p14:creationId xmlns:p14="http://schemas.microsoft.com/office/powerpoint/2010/main" val="40053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89;p6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90;p62"/>
          <p:cNvSpPr/>
          <p:nvPr/>
        </p:nvSpPr>
        <p:spPr>
          <a:xfrm>
            <a:off x="241697" y="24003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91;p62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4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  <a:buFont typeface="Calibri"/>
              <a:buNone/>
            </a:pPr>
            <a:endParaRPr lang="en-US" sz="3000" b="1" u="sng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xmlns="" id="{E9A36B37-0792-5B03-27EE-268EE1F5D64F}"/>
              </a:ext>
            </a:extLst>
          </p:cNvPr>
          <p:cNvSpPr txBox="1">
            <a:spLocks/>
          </p:cNvSpPr>
          <p:nvPr/>
        </p:nvSpPr>
        <p:spPr>
          <a:xfrm>
            <a:off x="241173" y="240030"/>
            <a:ext cx="8661654" cy="447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rgbClr val="0B5968"/>
                </a:solidFill>
              </a:rPr>
              <a:t>Cohort 5: Machine Learning</a:t>
            </a:r>
            <a:endParaRPr lang="en-IN" sz="2400" b="1" u="sng" dirty="0">
              <a:solidFill>
                <a:srgbClr val="0B5968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xmlns="" id="{B7BDB627-781D-43AE-9B66-6150AFD0B694}"/>
              </a:ext>
            </a:extLst>
          </p:cNvPr>
          <p:cNvSpPr txBox="1">
            <a:spLocks/>
          </p:cNvSpPr>
          <p:nvPr/>
        </p:nvSpPr>
        <p:spPr>
          <a:xfrm>
            <a:off x="241173" y="822077"/>
            <a:ext cx="7886700" cy="3506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800" b="1" dirty="0"/>
              <a:t>Skills Sources –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</a:t>
            </a:r>
            <a:r>
              <a:rPr lang="en-US" sz="1800" b="1" dirty="0" smtClean="0"/>
              <a:t>  </a:t>
            </a:r>
            <a:endParaRPr lang="en-IN" sz="1800" b="1" u="sng" dirty="0"/>
          </a:p>
        </p:txBody>
      </p:sp>
      <p:graphicFrame>
        <p:nvGraphicFramePr>
          <p:cNvPr id="10" name="Google Shape;432;p57"/>
          <p:cNvGraphicFramePr/>
          <p:nvPr>
            <p:extLst>
              <p:ext uri="{D42A27DB-BD31-4B8C-83A1-F6EECF244321}">
                <p14:modId xmlns:p14="http://schemas.microsoft.com/office/powerpoint/2010/main" val="1985350263"/>
              </p:ext>
            </p:extLst>
          </p:nvPr>
        </p:nvGraphicFramePr>
        <p:xfrm>
          <a:off x="358589" y="1718072"/>
          <a:ext cx="8148917" cy="1108730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764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55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Hackathons</a:t>
                      </a:r>
                      <a:endParaRPr lang="en-US"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  <a:tabLst/>
                        <a:defRPr/>
                      </a:pPr>
                      <a:r>
                        <a:rPr lang="en-US" sz="1200" b="0" i="0" u="none" strike="noStrike" cap="none" baseline="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</a:p>
                    <a:p>
                      <a:pPr marL="0" marR="0" lvl="0" indent="-698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Hackathon Machine Learning[S4,S6]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Explore Machine Learning (ML) [S1,S4,S6]</a:t>
                      </a:r>
                    </a:p>
                    <a:p>
                      <a:pPr marL="0" marR="0" lvl="0" indent="-698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Crowdsource[S1,S4,S6]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b="0" i="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Kaggle</a:t>
                      </a:r>
                      <a:endParaRPr lang="en-US" sz="1200" b="0" i="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Google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Google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0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88333BA-AE6E-427A-9B16-A39C8073F4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98ED85F-DCEE-4B50-802E-71A6E3E12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Purpose of Cohorts</a:t>
            </a:r>
            <a:endParaRPr lang="en-IN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9DB9CD-C1BD-75C9-FE9D-BB2FB11996B3}"/>
              </a:ext>
            </a:extLst>
          </p:cNvPr>
          <p:cNvSpPr txBox="1"/>
          <p:nvPr/>
        </p:nvSpPr>
        <p:spPr>
          <a:xfrm>
            <a:off x="1246909" y="1628776"/>
            <a:ext cx="7177520" cy="3000821"/>
          </a:xfrm>
          <a:custGeom>
            <a:avLst/>
            <a:gdLst>
              <a:gd name="connsiteX0" fmla="*/ 0 w 9570027"/>
              <a:gd name="connsiteY0" fmla="*/ 0 h 3900876"/>
              <a:gd name="connsiteX1" fmla="*/ 640456 w 9570027"/>
              <a:gd name="connsiteY1" fmla="*/ 0 h 3900876"/>
              <a:gd name="connsiteX2" fmla="*/ 1472311 w 9570027"/>
              <a:gd name="connsiteY2" fmla="*/ 0 h 3900876"/>
              <a:gd name="connsiteX3" fmla="*/ 2208467 w 9570027"/>
              <a:gd name="connsiteY3" fmla="*/ 0 h 3900876"/>
              <a:gd name="connsiteX4" fmla="*/ 3040323 w 9570027"/>
              <a:gd name="connsiteY4" fmla="*/ 0 h 3900876"/>
              <a:gd name="connsiteX5" fmla="*/ 3489378 w 9570027"/>
              <a:gd name="connsiteY5" fmla="*/ 0 h 3900876"/>
              <a:gd name="connsiteX6" fmla="*/ 4034134 w 9570027"/>
              <a:gd name="connsiteY6" fmla="*/ 0 h 3900876"/>
              <a:gd name="connsiteX7" fmla="*/ 4674589 w 9570027"/>
              <a:gd name="connsiteY7" fmla="*/ 0 h 3900876"/>
              <a:gd name="connsiteX8" fmla="*/ 5410746 w 9570027"/>
              <a:gd name="connsiteY8" fmla="*/ 0 h 3900876"/>
              <a:gd name="connsiteX9" fmla="*/ 5859801 w 9570027"/>
              <a:gd name="connsiteY9" fmla="*/ 0 h 3900876"/>
              <a:gd name="connsiteX10" fmla="*/ 6595956 w 9570027"/>
              <a:gd name="connsiteY10" fmla="*/ 0 h 3900876"/>
              <a:gd name="connsiteX11" fmla="*/ 7045012 w 9570027"/>
              <a:gd name="connsiteY11" fmla="*/ 0 h 3900876"/>
              <a:gd name="connsiteX12" fmla="*/ 7589767 w 9570027"/>
              <a:gd name="connsiteY12" fmla="*/ 0 h 3900876"/>
              <a:gd name="connsiteX13" fmla="*/ 8421623 w 9570027"/>
              <a:gd name="connsiteY13" fmla="*/ 0 h 3900876"/>
              <a:gd name="connsiteX14" fmla="*/ 9570027 w 9570027"/>
              <a:gd name="connsiteY14" fmla="*/ 0 h 3900876"/>
              <a:gd name="connsiteX15" fmla="*/ 9570027 w 9570027"/>
              <a:gd name="connsiteY15" fmla="*/ 1014226 h 3900876"/>
              <a:gd name="connsiteX16" fmla="*/ 9570027 w 9570027"/>
              <a:gd name="connsiteY16" fmla="*/ 1950437 h 3900876"/>
              <a:gd name="connsiteX17" fmla="*/ 9570027 w 9570027"/>
              <a:gd name="connsiteY17" fmla="*/ 2808629 h 3900876"/>
              <a:gd name="connsiteX18" fmla="*/ 9570027 w 9570027"/>
              <a:gd name="connsiteY18" fmla="*/ 3900876 h 3900876"/>
              <a:gd name="connsiteX19" fmla="*/ 8738170 w 9570027"/>
              <a:gd name="connsiteY19" fmla="*/ 3900876 h 3900876"/>
              <a:gd name="connsiteX20" fmla="*/ 8193415 w 9570027"/>
              <a:gd name="connsiteY20" fmla="*/ 3900876 h 3900876"/>
              <a:gd name="connsiteX21" fmla="*/ 7361559 w 9570027"/>
              <a:gd name="connsiteY21" fmla="*/ 3900876 h 3900876"/>
              <a:gd name="connsiteX22" fmla="*/ 6721104 w 9570027"/>
              <a:gd name="connsiteY22" fmla="*/ 3900876 h 3900876"/>
              <a:gd name="connsiteX23" fmla="*/ 6272048 w 9570027"/>
              <a:gd name="connsiteY23" fmla="*/ 3900876 h 3900876"/>
              <a:gd name="connsiteX24" fmla="*/ 5440191 w 9570027"/>
              <a:gd name="connsiteY24" fmla="*/ 3900876 h 3900876"/>
              <a:gd name="connsiteX25" fmla="*/ 4704036 w 9570027"/>
              <a:gd name="connsiteY25" fmla="*/ 3900876 h 3900876"/>
              <a:gd name="connsiteX26" fmla="*/ 3872180 w 9570027"/>
              <a:gd name="connsiteY26" fmla="*/ 3900876 h 3900876"/>
              <a:gd name="connsiteX27" fmla="*/ 3040323 w 9570027"/>
              <a:gd name="connsiteY27" fmla="*/ 3900876 h 3900876"/>
              <a:gd name="connsiteX28" fmla="*/ 2208467 w 9570027"/>
              <a:gd name="connsiteY28" fmla="*/ 3900876 h 3900876"/>
              <a:gd name="connsiteX29" fmla="*/ 1472311 w 9570027"/>
              <a:gd name="connsiteY29" fmla="*/ 3900876 h 3900876"/>
              <a:gd name="connsiteX30" fmla="*/ 831856 w 9570027"/>
              <a:gd name="connsiteY30" fmla="*/ 3900876 h 3900876"/>
              <a:gd name="connsiteX31" fmla="*/ 0 w 9570027"/>
              <a:gd name="connsiteY31" fmla="*/ 3900876 h 3900876"/>
              <a:gd name="connsiteX32" fmla="*/ 0 w 9570027"/>
              <a:gd name="connsiteY32" fmla="*/ 3003674 h 3900876"/>
              <a:gd name="connsiteX33" fmla="*/ 0 w 9570027"/>
              <a:gd name="connsiteY33" fmla="*/ 2028455 h 3900876"/>
              <a:gd name="connsiteX34" fmla="*/ 0 w 9570027"/>
              <a:gd name="connsiteY34" fmla="*/ 1053236 h 3900876"/>
              <a:gd name="connsiteX35" fmla="*/ 0 w 9570027"/>
              <a:gd name="connsiteY35" fmla="*/ 0 h 390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570027" h="3900876" extrusionOk="0">
                <a:moveTo>
                  <a:pt x="0" y="0"/>
                </a:moveTo>
                <a:cubicBezTo>
                  <a:pt x="159810" y="-72767"/>
                  <a:pt x="393992" y="263516"/>
                  <a:pt x="640456" y="0"/>
                </a:cubicBezTo>
                <a:cubicBezTo>
                  <a:pt x="935028" y="-104034"/>
                  <a:pt x="1223082" y="90630"/>
                  <a:pt x="1472311" y="0"/>
                </a:cubicBezTo>
                <a:cubicBezTo>
                  <a:pt x="1873113" y="-25268"/>
                  <a:pt x="1935874" y="109478"/>
                  <a:pt x="2208467" y="0"/>
                </a:cubicBezTo>
                <a:cubicBezTo>
                  <a:pt x="2316451" y="-29723"/>
                  <a:pt x="2825733" y="83637"/>
                  <a:pt x="3040323" y="0"/>
                </a:cubicBezTo>
                <a:cubicBezTo>
                  <a:pt x="3304019" y="-20952"/>
                  <a:pt x="3344221" y="9795"/>
                  <a:pt x="3489378" y="0"/>
                </a:cubicBezTo>
                <a:cubicBezTo>
                  <a:pt x="3668068" y="-86645"/>
                  <a:pt x="3919278" y="55632"/>
                  <a:pt x="4034134" y="0"/>
                </a:cubicBezTo>
                <a:cubicBezTo>
                  <a:pt x="4158917" y="36258"/>
                  <a:pt x="4556046" y="92230"/>
                  <a:pt x="4674589" y="0"/>
                </a:cubicBezTo>
                <a:cubicBezTo>
                  <a:pt x="4776908" y="-76337"/>
                  <a:pt x="5029460" y="65607"/>
                  <a:pt x="5410746" y="0"/>
                </a:cubicBezTo>
                <a:cubicBezTo>
                  <a:pt x="5764059" y="-81143"/>
                  <a:pt x="5637665" y="22272"/>
                  <a:pt x="5859801" y="0"/>
                </a:cubicBezTo>
                <a:cubicBezTo>
                  <a:pt x="5958059" y="38193"/>
                  <a:pt x="6258713" y="37757"/>
                  <a:pt x="6595956" y="0"/>
                </a:cubicBezTo>
                <a:cubicBezTo>
                  <a:pt x="6810642" y="-28662"/>
                  <a:pt x="6962902" y="59139"/>
                  <a:pt x="7045012" y="0"/>
                </a:cubicBezTo>
                <a:cubicBezTo>
                  <a:pt x="7203815" y="-72532"/>
                  <a:pt x="7441269" y="28721"/>
                  <a:pt x="7589767" y="0"/>
                </a:cubicBezTo>
                <a:cubicBezTo>
                  <a:pt x="7867374" y="-62596"/>
                  <a:pt x="8188574" y="131596"/>
                  <a:pt x="8421623" y="0"/>
                </a:cubicBezTo>
                <a:cubicBezTo>
                  <a:pt x="8637618" y="-53295"/>
                  <a:pt x="9259919" y="1780"/>
                  <a:pt x="9570027" y="0"/>
                </a:cubicBezTo>
                <a:cubicBezTo>
                  <a:pt x="9625388" y="476800"/>
                  <a:pt x="9540033" y="633093"/>
                  <a:pt x="9570027" y="1014226"/>
                </a:cubicBezTo>
                <a:cubicBezTo>
                  <a:pt x="9753718" y="1406773"/>
                  <a:pt x="9535349" y="1732560"/>
                  <a:pt x="9570027" y="1950437"/>
                </a:cubicBezTo>
                <a:cubicBezTo>
                  <a:pt x="9606910" y="2191042"/>
                  <a:pt x="9574378" y="2612024"/>
                  <a:pt x="9570027" y="2808629"/>
                </a:cubicBezTo>
                <a:cubicBezTo>
                  <a:pt x="9762461" y="2990956"/>
                  <a:pt x="9305460" y="3462854"/>
                  <a:pt x="9570027" y="3900876"/>
                </a:cubicBezTo>
                <a:cubicBezTo>
                  <a:pt x="9229580" y="3872425"/>
                  <a:pt x="9064102" y="3843291"/>
                  <a:pt x="8738170" y="3900876"/>
                </a:cubicBezTo>
                <a:cubicBezTo>
                  <a:pt x="8470255" y="3934508"/>
                  <a:pt x="8353066" y="3856810"/>
                  <a:pt x="8193415" y="3900876"/>
                </a:cubicBezTo>
                <a:cubicBezTo>
                  <a:pt x="7890908" y="3920026"/>
                  <a:pt x="7791587" y="3812428"/>
                  <a:pt x="7361559" y="3900876"/>
                </a:cubicBezTo>
                <a:cubicBezTo>
                  <a:pt x="7031282" y="4106141"/>
                  <a:pt x="6932556" y="3842210"/>
                  <a:pt x="6721104" y="3900876"/>
                </a:cubicBezTo>
                <a:cubicBezTo>
                  <a:pt x="6425140" y="3931063"/>
                  <a:pt x="6467897" y="3872999"/>
                  <a:pt x="6272048" y="3900876"/>
                </a:cubicBezTo>
                <a:cubicBezTo>
                  <a:pt x="6106011" y="3883851"/>
                  <a:pt x="5800599" y="4044280"/>
                  <a:pt x="5440191" y="3900876"/>
                </a:cubicBezTo>
                <a:cubicBezTo>
                  <a:pt x="5061654" y="3939046"/>
                  <a:pt x="4989226" y="3872421"/>
                  <a:pt x="4704036" y="3900876"/>
                </a:cubicBezTo>
                <a:cubicBezTo>
                  <a:pt x="4415093" y="4010906"/>
                  <a:pt x="4078960" y="3924533"/>
                  <a:pt x="3872180" y="3900876"/>
                </a:cubicBezTo>
                <a:cubicBezTo>
                  <a:pt x="3680725" y="3949687"/>
                  <a:pt x="3160665" y="3783296"/>
                  <a:pt x="3040323" y="3900876"/>
                </a:cubicBezTo>
                <a:cubicBezTo>
                  <a:pt x="2790678" y="4086279"/>
                  <a:pt x="2564869" y="3762974"/>
                  <a:pt x="2208467" y="3900876"/>
                </a:cubicBezTo>
                <a:cubicBezTo>
                  <a:pt x="1882069" y="3940392"/>
                  <a:pt x="1569837" y="3862440"/>
                  <a:pt x="1472311" y="3900876"/>
                </a:cubicBezTo>
                <a:cubicBezTo>
                  <a:pt x="1290945" y="3863484"/>
                  <a:pt x="981897" y="3944506"/>
                  <a:pt x="831856" y="3900876"/>
                </a:cubicBezTo>
                <a:cubicBezTo>
                  <a:pt x="602526" y="4048160"/>
                  <a:pt x="310935" y="3897786"/>
                  <a:pt x="0" y="3900876"/>
                </a:cubicBezTo>
                <a:cubicBezTo>
                  <a:pt x="-12339" y="3659819"/>
                  <a:pt x="71675" y="3138093"/>
                  <a:pt x="0" y="3003674"/>
                </a:cubicBezTo>
                <a:cubicBezTo>
                  <a:pt x="-135854" y="2769618"/>
                  <a:pt x="116407" y="2406503"/>
                  <a:pt x="0" y="2028455"/>
                </a:cubicBezTo>
                <a:cubicBezTo>
                  <a:pt x="-44119" y="1733086"/>
                  <a:pt x="-16171" y="1240129"/>
                  <a:pt x="0" y="1053236"/>
                </a:cubicBezTo>
                <a:cubicBezTo>
                  <a:pt x="-106536" y="712480"/>
                  <a:pt x="92412" y="424106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517814292">
                  <a:custGeom>
                    <a:avLst/>
                    <a:gdLst>
                      <a:gd name="connsiteX0" fmla="*/ 0 w 9570027"/>
                      <a:gd name="connsiteY0" fmla="*/ 0 h 3254545"/>
                      <a:gd name="connsiteX1" fmla="*/ 640456 w 9570027"/>
                      <a:gd name="connsiteY1" fmla="*/ 0 h 3254545"/>
                      <a:gd name="connsiteX2" fmla="*/ 1472311 w 9570027"/>
                      <a:gd name="connsiteY2" fmla="*/ 0 h 3254545"/>
                      <a:gd name="connsiteX3" fmla="*/ 2208467 w 9570027"/>
                      <a:gd name="connsiteY3" fmla="*/ 0 h 3254545"/>
                      <a:gd name="connsiteX4" fmla="*/ 3040323 w 9570027"/>
                      <a:gd name="connsiteY4" fmla="*/ 0 h 3254545"/>
                      <a:gd name="connsiteX5" fmla="*/ 3489378 w 9570027"/>
                      <a:gd name="connsiteY5" fmla="*/ 0 h 3254545"/>
                      <a:gd name="connsiteX6" fmla="*/ 4034134 w 9570027"/>
                      <a:gd name="connsiteY6" fmla="*/ 0 h 3254545"/>
                      <a:gd name="connsiteX7" fmla="*/ 4674589 w 9570027"/>
                      <a:gd name="connsiteY7" fmla="*/ 0 h 3254545"/>
                      <a:gd name="connsiteX8" fmla="*/ 5410746 w 9570027"/>
                      <a:gd name="connsiteY8" fmla="*/ 0 h 3254545"/>
                      <a:gd name="connsiteX9" fmla="*/ 5859801 w 9570027"/>
                      <a:gd name="connsiteY9" fmla="*/ 0 h 3254545"/>
                      <a:gd name="connsiteX10" fmla="*/ 6595956 w 9570027"/>
                      <a:gd name="connsiteY10" fmla="*/ 0 h 3254545"/>
                      <a:gd name="connsiteX11" fmla="*/ 7045012 w 9570027"/>
                      <a:gd name="connsiteY11" fmla="*/ 0 h 3254545"/>
                      <a:gd name="connsiteX12" fmla="*/ 7589767 w 9570027"/>
                      <a:gd name="connsiteY12" fmla="*/ 0 h 3254545"/>
                      <a:gd name="connsiteX13" fmla="*/ 8421623 w 9570027"/>
                      <a:gd name="connsiteY13" fmla="*/ 0 h 3254545"/>
                      <a:gd name="connsiteX14" fmla="*/ 9570027 w 9570027"/>
                      <a:gd name="connsiteY14" fmla="*/ 0 h 3254545"/>
                      <a:gd name="connsiteX15" fmla="*/ 9570027 w 9570027"/>
                      <a:gd name="connsiteY15" fmla="*/ 846181 h 3254545"/>
                      <a:gd name="connsiteX16" fmla="*/ 9570027 w 9570027"/>
                      <a:gd name="connsiteY16" fmla="*/ 1627272 h 3254545"/>
                      <a:gd name="connsiteX17" fmla="*/ 9570027 w 9570027"/>
                      <a:gd name="connsiteY17" fmla="*/ 2343271 h 3254545"/>
                      <a:gd name="connsiteX18" fmla="*/ 9570027 w 9570027"/>
                      <a:gd name="connsiteY18" fmla="*/ 3254545 h 3254545"/>
                      <a:gd name="connsiteX19" fmla="*/ 8738170 w 9570027"/>
                      <a:gd name="connsiteY19" fmla="*/ 3254545 h 3254545"/>
                      <a:gd name="connsiteX20" fmla="*/ 8193415 w 9570027"/>
                      <a:gd name="connsiteY20" fmla="*/ 3254545 h 3254545"/>
                      <a:gd name="connsiteX21" fmla="*/ 7361559 w 9570027"/>
                      <a:gd name="connsiteY21" fmla="*/ 3254545 h 3254545"/>
                      <a:gd name="connsiteX22" fmla="*/ 6721104 w 9570027"/>
                      <a:gd name="connsiteY22" fmla="*/ 3254545 h 3254545"/>
                      <a:gd name="connsiteX23" fmla="*/ 6272048 w 9570027"/>
                      <a:gd name="connsiteY23" fmla="*/ 3254545 h 3254545"/>
                      <a:gd name="connsiteX24" fmla="*/ 5440191 w 9570027"/>
                      <a:gd name="connsiteY24" fmla="*/ 3254545 h 3254545"/>
                      <a:gd name="connsiteX25" fmla="*/ 4704036 w 9570027"/>
                      <a:gd name="connsiteY25" fmla="*/ 3254545 h 3254545"/>
                      <a:gd name="connsiteX26" fmla="*/ 3872180 w 9570027"/>
                      <a:gd name="connsiteY26" fmla="*/ 3254545 h 3254545"/>
                      <a:gd name="connsiteX27" fmla="*/ 3040323 w 9570027"/>
                      <a:gd name="connsiteY27" fmla="*/ 3254545 h 3254545"/>
                      <a:gd name="connsiteX28" fmla="*/ 2208467 w 9570027"/>
                      <a:gd name="connsiteY28" fmla="*/ 3254545 h 3254545"/>
                      <a:gd name="connsiteX29" fmla="*/ 1472311 w 9570027"/>
                      <a:gd name="connsiteY29" fmla="*/ 3254545 h 3254545"/>
                      <a:gd name="connsiteX30" fmla="*/ 831856 w 9570027"/>
                      <a:gd name="connsiteY30" fmla="*/ 3254545 h 3254545"/>
                      <a:gd name="connsiteX31" fmla="*/ 0 w 9570027"/>
                      <a:gd name="connsiteY31" fmla="*/ 3254545 h 3254545"/>
                      <a:gd name="connsiteX32" fmla="*/ 0 w 9570027"/>
                      <a:gd name="connsiteY32" fmla="*/ 2506000 h 3254545"/>
                      <a:gd name="connsiteX33" fmla="*/ 0 w 9570027"/>
                      <a:gd name="connsiteY33" fmla="*/ 1692363 h 3254545"/>
                      <a:gd name="connsiteX34" fmla="*/ 0 w 9570027"/>
                      <a:gd name="connsiteY34" fmla="*/ 878727 h 3254545"/>
                      <a:gd name="connsiteX35" fmla="*/ 0 w 9570027"/>
                      <a:gd name="connsiteY35" fmla="*/ 0 h 3254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9570027" h="3254545" extrusionOk="0">
                        <a:moveTo>
                          <a:pt x="0" y="0"/>
                        </a:moveTo>
                        <a:cubicBezTo>
                          <a:pt x="163578" y="-42630"/>
                          <a:pt x="388757" y="151148"/>
                          <a:pt x="640456" y="0"/>
                        </a:cubicBezTo>
                        <a:cubicBezTo>
                          <a:pt x="911359" y="-87739"/>
                          <a:pt x="1174249" y="26597"/>
                          <a:pt x="1472311" y="0"/>
                        </a:cubicBezTo>
                        <a:cubicBezTo>
                          <a:pt x="1838455" y="-13547"/>
                          <a:pt x="1993194" y="95167"/>
                          <a:pt x="2208467" y="0"/>
                        </a:cubicBezTo>
                        <a:cubicBezTo>
                          <a:pt x="2352275" y="-52564"/>
                          <a:pt x="2814494" y="53235"/>
                          <a:pt x="3040323" y="0"/>
                        </a:cubicBezTo>
                        <a:cubicBezTo>
                          <a:pt x="3284812" y="-24336"/>
                          <a:pt x="3332921" y="21481"/>
                          <a:pt x="3489378" y="0"/>
                        </a:cubicBezTo>
                        <a:cubicBezTo>
                          <a:pt x="3659074" y="-51125"/>
                          <a:pt x="3915469" y="23453"/>
                          <a:pt x="4034134" y="0"/>
                        </a:cubicBezTo>
                        <a:cubicBezTo>
                          <a:pt x="4156239" y="7931"/>
                          <a:pt x="4519104" y="69640"/>
                          <a:pt x="4674589" y="0"/>
                        </a:cubicBezTo>
                        <a:cubicBezTo>
                          <a:pt x="4795787" y="-64158"/>
                          <a:pt x="5043907" y="51734"/>
                          <a:pt x="5410746" y="0"/>
                        </a:cubicBezTo>
                        <a:cubicBezTo>
                          <a:pt x="5750558" y="-54361"/>
                          <a:pt x="5644424" y="12005"/>
                          <a:pt x="5859801" y="0"/>
                        </a:cubicBezTo>
                        <a:cubicBezTo>
                          <a:pt x="6029536" y="9833"/>
                          <a:pt x="6334796" y="26091"/>
                          <a:pt x="6595956" y="0"/>
                        </a:cubicBezTo>
                        <a:cubicBezTo>
                          <a:pt x="6813849" y="-23997"/>
                          <a:pt x="6959064" y="49111"/>
                          <a:pt x="7045012" y="0"/>
                        </a:cubicBezTo>
                        <a:cubicBezTo>
                          <a:pt x="7185603" y="-56212"/>
                          <a:pt x="7422485" y="23025"/>
                          <a:pt x="7589767" y="0"/>
                        </a:cubicBezTo>
                        <a:cubicBezTo>
                          <a:pt x="7807938" y="-30695"/>
                          <a:pt x="8201763" y="102790"/>
                          <a:pt x="8421623" y="0"/>
                        </a:cubicBezTo>
                        <a:cubicBezTo>
                          <a:pt x="8633688" y="-61061"/>
                          <a:pt x="9154430" y="30865"/>
                          <a:pt x="9570027" y="0"/>
                        </a:cubicBezTo>
                        <a:cubicBezTo>
                          <a:pt x="9595939" y="413107"/>
                          <a:pt x="9505691" y="528618"/>
                          <a:pt x="9570027" y="846181"/>
                        </a:cubicBezTo>
                        <a:cubicBezTo>
                          <a:pt x="9691453" y="1168196"/>
                          <a:pt x="9539807" y="1454596"/>
                          <a:pt x="9570027" y="1627272"/>
                        </a:cubicBezTo>
                        <a:cubicBezTo>
                          <a:pt x="9605068" y="1822026"/>
                          <a:pt x="9563222" y="2181767"/>
                          <a:pt x="9570027" y="2343271"/>
                        </a:cubicBezTo>
                        <a:cubicBezTo>
                          <a:pt x="9652835" y="2497493"/>
                          <a:pt x="9407210" y="2861502"/>
                          <a:pt x="9570027" y="3254545"/>
                        </a:cubicBezTo>
                        <a:cubicBezTo>
                          <a:pt x="9251679" y="3275524"/>
                          <a:pt x="9009270" y="3235752"/>
                          <a:pt x="8738170" y="3254545"/>
                        </a:cubicBezTo>
                        <a:cubicBezTo>
                          <a:pt x="8490954" y="3261167"/>
                          <a:pt x="8355841" y="3222007"/>
                          <a:pt x="8193415" y="3254545"/>
                        </a:cubicBezTo>
                        <a:cubicBezTo>
                          <a:pt x="7952409" y="3273220"/>
                          <a:pt x="7740473" y="3149226"/>
                          <a:pt x="7361559" y="3254545"/>
                        </a:cubicBezTo>
                        <a:cubicBezTo>
                          <a:pt x="7022502" y="3410373"/>
                          <a:pt x="6962075" y="3212819"/>
                          <a:pt x="6721104" y="3254545"/>
                        </a:cubicBezTo>
                        <a:cubicBezTo>
                          <a:pt x="6433089" y="3281991"/>
                          <a:pt x="6474190" y="3232823"/>
                          <a:pt x="6272048" y="3254545"/>
                        </a:cubicBezTo>
                        <a:cubicBezTo>
                          <a:pt x="6089431" y="3249466"/>
                          <a:pt x="5789099" y="3319397"/>
                          <a:pt x="5440191" y="3254545"/>
                        </a:cubicBezTo>
                        <a:cubicBezTo>
                          <a:pt x="5077024" y="3276682"/>
                          <a:pt x="4983870" y="3227253"/>
                          <a:pt x="4704036" y="3254545"/>
                        </a:cubicBezTo>
                        <a:cubicBezTo>
                          <a:pt x="4430921" y="3313080"/>
                          <a:pt x="4082209" y="3241176"/>
                          <a:pt x="3872180" y="3254545"/>
                        </a:cubicBezTo>
                        <a:cubicBezTo>
                          <a:pt x="3670759" y="3296745"/>
                          <a:pt x="3199465" y="3171230"/>
                          <a:pt x="3040323" y="3254545"/>
                        </a:cubicBezTo>
                        <a:cubicBezTo>
                          <a:pt x="2818056" y="3377110"/>
                          <a:pt x="2540786" y="3165855"/>
                          <a:pt x="2208467" y="3254545"/>
                        </a:cubicBezTo>
                        <a:cubicBezTo>
                          <a:pt x="1883717" y="3307608"/>
                          <a:pt x="1597335" y="3228827"/>
                          <a:pt x="1472311" y="3254545"/>
                        </a:cubicBezTo>
                        <a:cubicBezTo>
                          <a:pt x="1308431" y="3257641"/>
                          <a:pt x="998297" y="3262169"/>
                          <a:pt x="831856" y="3254545"/>
                        </a:cubicBezTo>
                        <a:cubicBezTo>
                          <a:pt x="617657" y="3349818"/>
                          <a:pt x="329629" y="3235861"/>
                          <a:pt x="0" y="3254545"/>
                        </a:cubicBezTo>
                        <a:cubicBezTo>
                          <a:pt x="-10268" y="3087596"/>
                          <a:pt x="55474" y="2629587"/>
                          <a:pt x="0" y="2506000"/>
                        </a:cubicBezTo>
                        <a:cubicBezTo>
                          <a:pt x="-41984" y="2344062"/>
                          <a:pt x="95985" y="2008614"/>
                          <a:pt x="0" y="1692363"/>
                        </a:cubicBezTo>
                        <a:cubicBezTo>
                          <a:pt x="-24173" y="1393158"/>
                          <a:pt x="5847" y="1063266"/>
                          <a:pt x="0" y="878727"/>
                        </a:cubicBezTo>
                        <a:cubicBezTo>
                          <a:pt x="-92320" y="601866"/>
                          <a:pt x="71025" y="4027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shall be able to have a goal oriented approach for his/her career</a:t>
            </a:r>
          </a:p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identifies the goal in the very first year</a:t>
            </a:r>
          </a:p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Student shall be able to follow the stage wise career progression.</a:t>
            </a:r>
          </a:p>
          <a:p>
            <a:pPr marL="342900" marR="0" lvl="0" indent="-342900" algn="just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Arial"/>
                <a:sym typeface="Arial"/>
              </a:rPr>
              <a:t>Early identification of skill set required for selected goal.</a:t>
            </a:r>
          </a:p>
        </p:txBody>
      </p:sp>
    </p:spTree>
    <p:extLst>
      <p:ext uri="{BB962C8B-B14F-4D97-AF65-F5344CB8AC3E}">
        <p14:creationId xmlns:p14="http://schemas.microsoft.com/office/powerpoint/2010/main" val="3352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44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b="1" dirty="0"/>
              <a:t>Cohort </a:t>
            </a:r>
            <a:r>
              <a:rPr lang="en" b="1" dirty="0" smtClean="0"/>
              <a:t>6: </a:t>
            </a:r>
            <a:r>
              <a:rPr lang="en" b="1" dirty="0"/>
              <a:t>Cloud </a:t>
            </a:r>
            <a:r>
              <a:rPr lang="en-US" b="1" dirty="0" smtClean="0"/>
              <a:t>Computing</a:t>
            </a:r>
            <a:r>
              <a:rPr lang="en" b="1" dirty="0" smtClean="0"/>
              <a:t> </a:t>
            </a:r>
            <a:endParaRPr dirty="0"/>
          </a:p>
        </p:txBody>
      </p:sp>
      <p:sp>
        <p:nvSpPr>
          <p:cNvPr id="325" name="Google Shape;325;p48"/>
          <p:cNvSpPr txBox="1">
            <a:spLocks noGrp="1"/>
          </p:cNvSpPr>
          <p:nvPr>
            <p:ph type="body" idx="1"/>
          </p:nvPr>
        </p:nvSpPr>
        <p:spPr>
          <a:xfrm>
            <a:off x="311700" y="16404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326" name="Google Shape;326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9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9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-US" sz="2400" b="1" dirty="0">
                <a:solidFill>
                  <a:srgbClr val="0B5968"/>
                </a:solidFill>
              </a:rPr>
              <a:t>Cloud Computing </a:t>
            </a:r>
            <a:endParaRPr sz="2400" b="1" u="sng" dirty="0"/>
          </a:p>
        </p:txBody>
      </p:sp>
      <p:sp>
        <p:nvSpPr>
          <p:cNvPr id="334" name="Google Shape;334;p49"/>
          <p:cNvSpPr txBox="1"/>
          <p:nvPr/>
        </p:nvSpPr>
        <p:spPr>
          <a:xfrm>
            <a:off x="706041" y="1172766"/>
            <a:ext cx="4569619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Honeywell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Master Card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Backer Hughes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Goldman Sachs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Dice</a:t>
            </a: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TCS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Amazon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Accenture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Capgemini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Oracle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49" descr="Introduction to Cloud Security with AWS | by Aregbesola Olumuyiwa |  DataDrivenInvest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1008" y="3720703"/>
            <a:ext cx="1731169" cy="12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13" y="4103759"/>
            <a:ext cx="1701576" cy="7150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33" y="1303357"/>
            <a:ext cx="2219571" cy="695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373" y="2270910"/>
            <a:ext cx="1623889" cy="1558352"/>
          </a:xfrm>
          <a:prstGeom prst="rect">
            <a:avLst/>
          </a:prstGeom>
        </p:spPr>
      </p:pic>
      <p:pic>
        <p:nvPicPr>
          <p:cNvPr id="19" name="Google Shape;247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24576" y="2929149"/>
            <a:ext cx="1585913" cy="90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667" y="2270910"/>
            <a:ext cx="1690853" cy="42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7116" y="1288590"/>
            <a:ext cx="1675957" cy="597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0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0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-US" sz="2400" b="1" dirty="0">
                <a:solidFill>
                  <a:srgbClr val="0B5968"/>
                </a:solidFill>
              </a:rPr>
              <a:t>Cloud Computing </a:t>
            </a:r>
            <a:endParaRPr sz="2400" b="1" u="sng" dirty="0"/>
          </a:p>
        </p:txBody>
      </p:sp>
      <p:sp>
        <p:nvSpPr>
          <p:cNvPr id="352" name="Google Shape;352;p50"/>
          <p:cNvSpPr txBox="1"/>
          <p:nvPr/>
        </p:nvSpPr>
        <p:spPr>
          <a:xfrm>
            <a:off x="856041" y="1354098"/>
            <a:ext cx="5378937" cy="265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NEED CLARITY OF CONCEPTS AND KNOWLEDGE RELATED TO VIRTUALIZATION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CONTAINERIZATION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–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MANAGEMENT OF MICRO SERVICES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–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INFRASTRUCTURE HANDLING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CLOUD SERVICES (BOTH PUBLIC AND PRIVATE)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b="1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200" b="1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53" name="Google Shape;353;p50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1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1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" sz="2400" b="1" dirty="0">
                <a:solidFill>
                  <a:srgbClr val="0B5968"/>
                </a:solidFill>
              </a:rPr>
              <a:t>Cloud </a:t>
            </a:r>
            <a:r>
              <a:rPr lang="en-US" sz="2400" b="1" dirty="0">
                <a:solidFill>
                  <a:srgbClr val="0B5968"/>
                </a:solidFill>
              </a:rPr>
              <a:t>Computing</a:t>
            </a:r>
            <a:r>
              <a:rPr lang="en" sz="2400" b="1" dirty="0">
                <a:solidFill>
                  <a:srgbClr val="0B5968"/>
                </a:solidFill>
              </a:rPr>
              <a:t> </a:t>
            </a:r>
            <a:endParaRPr sz="2400" b="1" u="sng" dirty="0">
              <a:solidFill>
                <a:srgbClr val="0B5968"/>
              </a:solidFill>
            </a:endParaRPr>
          </a:p>
        </p:txBody>
      </p:sp>
      <p:sp>
        <p:nvSpPr>
          <p:cNvPr id="361" name="Google Shape;361;p51"/>
          <p:cNvSpPr txBox="1"/>
          <p:nvPr/>
        </p:nvSpPr>
        <p:spPr>
          <a:xfrm>
            <a:off x="706041" y="1172766"/>
            <a:ext cx="7662863" cy="222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330 – MANAGING CLOUD SOLUTIONS [S1]</a:t>
            </a: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362- CLOUD ARCHITECTURE AND IMPLEMENTATION[S1]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363- CLOUD MICROSERVICES [S2,S3]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364- CLOUD ARCHITECTURE AND IMPLEMENTATION-II [S3,S2]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327- CLOUD INFRASTRUCTURE &amp; RESOURCE MANAGEMENT[S4]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 328- NETWORK VIRTUALIZATION AND SECURITY[S5]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2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ts val="2400"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6: </a:t>
            </a:r>
            <a:r>
              <a:rPr lang="en" sz="2400" b="1" dirty="0">
                <a:solidFill>
                  <a:srgbClr val="0B5968"/>
                </a:solidFill>
              </a:rPr>
              <a:t>Cloud </a:t>
            </a:r>
            <a:r>
              <a:rPr lang="en-US" sz="2400" b="1" dirty="0">
                <a:solidFill>
                  <a:srgbClr val="0B5968"/>
                </a:solidFill>
              </a:rPr>
              <a:t>Computing</a:t>
            </a:r>
            <a:r>
              <a:rPr lang="en" sz="2400" b="1" dirty="0">
                <a:solidFill>
                  <a:srgbClr val="0B5968"/>
                </a:solidFill>
              </a:rPr>
              <a:t> </a:t>
            </a:r>
            <a:endParaRPr sz="2400" b="1" u="sng" dirty="0">
              <a:solidFill>
                <a:srgbClr val="0B5968"/>
              </a:solidFill>
            </a:endParaRPr>
          </a:p>
        </p:txBody>
      </p:sp>
      <p:sp>
        <p:nvSpPr>
          <p:cNvPr id="370" name="Google Shape;370;p52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1" name="Google Shape;371;p52"/>
          <p:cNvGraphicFramePr/>
          <p:nvPr>
            <p:extLst>
              <p:ext uri="{D42A27DB-BD31-4B8C-83A1-F6EECF244321}">
                <p14:modId xmlns:p14="http://schemas.microsoft.com/office/powerpoint/2010/main" val="686745868"/>
              </p:ext>
            </p:extLst>
          </p:nvPr>
        </p:nvGraphicFramePr>
        <p:xfrm>
          <a:off x="772716" y="1413272"/>
          <a:ext cx="7645810" cy="129733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1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54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04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Foundations/ Cloud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Practitioner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Associate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Engineer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Expert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Engineer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[S1,S2,S3,S4]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 Cloud academy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 Cloud</a:t>
                      </a:r>
                      <a:endParaRPr sz="1200" u="none" strike="noStrike" cap="none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Microsoft Azure</a:t>
                      </a:r>
                      <a:endParaRPr sz="1200" b="0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“Cloud Computing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[S1,S4,S5]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Futureskills programmes by </a:t>
                      </a:r>
                      <a:r>
                        <a:rPr lang="en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HRD[S1,S2,S4]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Open MOOC courses on basics of Cloud </a:t>
                      </a:r>
                      <a:r>
                        <a:rPr lang="en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functioning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[S1,S5]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NPTEL-SWAYAM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AutoNum type="arabicPeriod"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Udemy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/>
              <a:t>Cohort </a:t>
            </a:r>
            <a:r>
              <a:rPr lang="en" sz="2400" b="1" dirty="0" smtClean="0"/>
              <a:t>7: </a:t>
            </a:r>
            <a:r>
              <a:rPr lang="en-US" sz="2400" b="1" dirty="0" smtClean="0"/>
              <a:t>Software Methodologies And Testing</a:t>
            </a:r>
            <a:endParaRPr sz="2400" dirty="0"/>
          </a:p>
        </p:txBody>
      </p:sp>
      <p:sp>
        <p:nvSpPr>
          <p:cNvPr id="377" name="Google Shape;377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378" name="Google Shape;378;p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563518" y="1650992"/>
            <a:ext cx="4569619" cy="2869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10-20 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AcKo General Insurance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Jivox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Securonix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 dirty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Up to 10 LPA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Conversenow_AI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Enpass Technology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Josh Technology Group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Moveinsync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Arial"/>
              <a:buChar char="•"/>
            </a:pPr>
            <a:r>
              <a:rPr lang="en" b="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Cyware	</a:t>
            </a:r>
            <a:endParaRPr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0" i="0" u="none" strike="noStrike" cap="none" dirty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354015" y="900912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6218" y="1322996"/>
            <a:ext cx="1278731" cy="732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9226" y="2078235"/>
            <a:ext cx="1237060" cy="88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6218" y="3094646"/>
            <a:ext cx="1279327" cy="84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3730" y="4032158"/>
            <a:ext cx="1191815" cy="77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9226" y="1289637"/>
            <a:ext cx="1237060" cy="72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97351" y="2170510"/>
            <a:ext cx="1237060" cy="77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59226" y="3094646"/>
            <a:ext cx="1269171" cy="84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59226" y="4032158"/>
            <a:ext cx="1237060" cy="7774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16;p37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7: Software Methodologies And Testing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5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7: </a:t>
            </a:r>
            <a:r>
              <a:rPr lang="en" sz="2400" b="1" dirty="0">
                <a:solidFill>
                  <a:srgbClr val="0B5968"/>
                </a:solidFill>
              </a:rPr>
              <a:t>Software Methodologies And Testing</a:t>
            </a:r>
            <a:endParaRPr sz="2400" b="1" u="sng" dirty="0"/>
          </a:p>
        </p:txBody>
      </p:sp>
      <p:sp>
        <p:nvSpPr>
          <p:cNvPr id="199" name="Google Shape;199;p35"/>
          <p:cNvSpPr txBox="1"/>
          <p:nvPr/>
        </p:nvSpPr>
        <p:spPr>
          <a:xfrm>
            <a:off x="886268" y="1250223"/>
            <a:ext cx="4570809" cy="299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S1 - AD-HOC TESTING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BLACK BOX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S3 - WHITE BOX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INCREMENTAL INTEGRATION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S5 - FUNCTIONAL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– PERFORMANCE TESTING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LOAD TESTING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S8 - COMPATIBILITY AND ACCEPTANCE TESTING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S9 - SECURITY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4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6;p37"/>
          <p:cNvSpPr txBox="1">
            <a:spLocks/>
          </p:cNvSpPr>
          <p:nvPr/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7: Software Methodologies And Testing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6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7: </a:t>
            </a:r>
            <a:r>
              <a:rPr lang="en" sz="2400" b="1" dirty="0">
                <a:solidFill>
                  <a:srgbClr val="0B5968"/>
                </a:solidFill>
              </a:rPr>
              <a:t>Software Methodologies And Testing</a:t>
            </a:r>
            <a:endParaRPr sz="2400" b="1" u="sng" dirty="0"/>
          </a:p>
        </p:txBody>
      </p:sp>
      <p:sp>
        <p:nvSpPr>
          <p:cNvPr id="208" name="Google Shape;208;p36"/>
          <p:cNvSpPr txBox="1"/>
          <p:nvPr/>
        </p:nvSpPr>
        <p:spPr>
          <a:xfrm>
            <a:off x="857181" y="1181750"/>
            <a:ext cx="7662863" cy="339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  – SOFTWARE ENGINEERING (S2,S3)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CSE374 – ADVANCED SOFTWARE ENGINEERING [S1,S4,S8]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CSE375 – SOFTWARE TESTING [S2,S3,S5]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CSE376  – AUTOMATED TESTING [S3,S3,S5]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CSE377  – ADVANCED TESTING TECHNOLOGIES [S6,S7]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CSE378 - WEBSERVICES API AUTOMATION TESTING [S6,S7]</a:t>
            </a:r>
          </a:p>
          <a:p>
            <a:pPr marL="215900" lvl="0" indent="-215900">
              <a:lnSpc>
                <a:spcPct val="150000"/>
              </a:lnSpc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CSE379 - MOBILE AUTOMATED TESTING [S6,S7]</a:t>
            </a:r>
          </a:p>
          <a:p>
            <a:pPr marL="215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ts val="1400"/>
              <a:buFont typeface="Noto Sans"/>
              <a:buChar char="▪"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16;p37"/>
          <p:cNvSpPr txBox="1">
            <a:spLocks/>
          </p:cNvSpPr>
          <p:nvPr/>
        </p:nvSpPr>
        <p:spPr>
          <a:xfrm>
            <a:off x="241697" y="291973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7: Software Methodologies And Testing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2400" b="1" dirty="0">
                <a:solidFill>
                  <a:srgbClr val="0B5968"/>
                </a:solidFill>
              </a:rPr>
              <a:t>Cohort </a:t>
            </a:r>
            <a:r>
              <a:rPr lang="en" sz="2400" b="1" dirty="0" smtClean="0">
                <a:solidFill>
                  <a:srgbClr val="0B5968"/>
                </a:solidFill>
              </a:rPr>
              <a:t>7: </a:t>
            </a:r>
            <a:r>
              <a:rPr lang="en" sz="2400" b="1" dirty="0">
                <a:solidFill>
                  <a:srgbClr val="0B5968"/>
                </a:solidFill>
              </a:rPr>
              <a:t>Software Methodologies And Testing</a:t>
            </a:r>
            <a:endParaRPr sz="2400" b="1" u="sng" dirty="0"/>
          </a:p>
        </p:txBody>
      </p:sp>
      <p:sp>
        <p:nvSpPr>
          <p:cNvPr id="217" name="Google Shape;217;p37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8" name="Google Shape;218;p37"/>
          <p:cNvGraphicFramePr/>
          <p:nvPr>
            <p:extLst>
              <p:ext uri="{D42A27DB-BD31-4B8C-83A1-F6EECF244321}">
                <p14:modId xmlns:p14="http://schemas.microsoft.com/office/powerpoint/2010/main" val="3989193299"/>
              </p:ext>
            </p:extLst>
          </p:nvPr>
        </p:nvGraphicFramePr>
        <p:xfrm>
          <a:off x="772716" y="1413272"/>
          <a:ext cx="7649924" cy="3173150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1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535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Tester Foundation Level (CTFL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)[S1,S2,S3]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b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Certified Tester Advanced Level Test Analyst (</a:t>
                      </a:r>
                      <a:r>
                        <a:rPr lang="en" sz="1200" b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CTAL-TA)</a:t>
                      </a:r>
                      <a:r>
                        <a:rPr lang="en-US" sz="1200" b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[S2,S3,S4,S7]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ISTQB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ISTQB</a:t>
                      </a:r>
                      <a:b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4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Testing</a:t>
                      </a:r>
                      <a:r>
                        <a:rPr lang="en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[S1,S2,S3]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                                                                        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Introduction to Automated Analysis  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)[S2,S3,S4,S7]</a:t>
                      </a:r>
                      <a:endParaRPr lang="en-US"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Automated </a:t>
                      </a: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Software Testing: Unit Testing, Coverage Criteria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and Design for Testability </a:t>
                      </a:r>
                      <a:r>
                        <a:rPr lang="en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[S4,S5,S6,S9]      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&quot;Times New Roman&quot;"/>
                        </a:rPr>
                        <a:t>3.  EdX 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Extra Lectures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Extra lectures on security by the expert faculty of D9 (Networking and Security) domain [S9]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&quot;Times New Roman&quot;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D9</a:t>
                      </a:r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ea typeface="&quot;Times New Roman&quot;"/>
                          <a:cs typeface="Calibri" panose="020F0502020204030204" pitchFamily="34" charset="0"/>
                          <a:sym typeface="Arial"/>
                        </a:rPr>
                        <a:t>Domain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347957196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title"/>
          </p:nvPr>
        </p:nvSpPr>
        <p:spPr>
          <a:xfrm>
            <a:off x="0" y="-19594"/>
            <a:ext cx="3228975" cy="5041104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0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lang="en" sz="4400" b="1"/>
              <a:t>Outline    </a:t>
            </a:r>
            <a:br>
              <a:rPr lang="en" sz="4400" b="1"/>
            </a:br>
            <a:r>
              <a:rPr lang="en" sz="4400" b="1"/>
              <a:t>  Cohort’s: </a:t>
            </a:r>
            <a:br>
              <a:rPr lang="en" sz="4400" b="1"/>
            </a:br>
            <a:endParaRPr sz="4400" b="1">
              <a:solidFill>
                <a:schemeClr val="lt1"/>
              </a:solidFill>
            </a:endParaRPr>
          </a:p>
        </p:txBody>
      </p:sp>
      <p:grpSp>
        <p:nvGrpSpPr>
          <p:cNvPr id="139" name="Google Shape;139;p32"/>
          <p:cNvGrpSpPr/>
          <p:nvPr/>
        </p:nvGrpSpPr>
        <p:grpSpPr>
          <a:xfrm>
            <a:off x="3421851" y="154811"/>
            <a:ext cx="5268230" cy="3096389"/>
            <a:chOff x="0" y="1497"/>
            <a:chExt cx="6791405" cy="4150775"/>
          </a:xfrm>
        </p:grpSpPr>
        <p:sp>
          <p:nvSpPr>
            <p:cNvPr id="140" name="Google Shape;140;p32"/>
            <p:cNvSpPr/>
            <p:nvPr/>
          </p:nvSpPr>
          <p:spPr>
            <a:xfrm>
              <a:off x="0" y="1497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1" name="Google Shape;141;p32"/>
            <p:cNvSpPr/>
            <p:nvPr/>
          </p:nvSpPr>
          <p:spPr>
            <a:xfrm>
              <a:off x="147715" y="111368"/>
              <a:ext cx="268500" cy="268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2" name="Google Shape;142;p32"/>
            <p:cNvSpPr/>
            <p:nvPr/>
          </p:nvSpPr>
          <p:spPr>
            <a:xfrm>
              <a:off x="564005" y="149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3" name="Google Shape;143;p32"/>
            <p:cNvSpPr txBox="1"/>
            <p:nvPr/>
          </p:nvSpPr>
          <p:spPr>
            <a:xfrm>
              <a:off x="564005" y="149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Software Development (Product Based)</a:t>
              </a:r>
              <a:endParaRPr sz="17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2"/>
            <p:cNvSpPr/>
            <p:nvPr/>
          </p:nvSpPr>
          <p:spPr>
            <a:xfrm>
              <a:off x="0" y="611893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5" name="Google Shape;145;p32"/>
            <p:cNvSpPr/>
            <p:nvPr/>
          </p:nvSpPr>
          <p:spPr>
            <a:xfrm>
              <a:off x="147715" y="721764"/>
              <a:ext cx="268500" cy="268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6" name="Google Shape;146;p32"/>
            <p:cNvSpPr/>
            <p:nvPr/>
          </p:nvSpPr>
          <p:spPr>
            <a:xfrm>
              <a:off x="564005" y="611893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7" name="Google Shape;147;p32"/>
            <p:cNvSpPr txBox="1"/>
            <p:nvPr/>
          </p:nvSpPr>
          <p:spPr>
            <a:xfrm>
              <a:off x="564005" y="611893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2: </a:t>
              </a:r>
              <a:r>
                <a:rPr lang="en" sz="17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Science</a:t>
              </a:r>
              <a:endParaRPr sz="1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0" y="1222289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147715" y="1333718"/>
              <a:ext cx="268500" cy="268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564005" y="1222289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1" name="Google Shape;151;p32"/>
            <p:cNvSpPr txBox="1"/>
            <p:nvPr/>
          </p:nvSpPr>
          <p:spPr>
            <a:xfrm>
              <a:off x="564005" y="1222289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3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Cyber Security</a:t>
              </a:r>
              <a:endParaRPr sz="17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0" y="1832685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147715" y="1942556"/>
              <a:ext cx="268500" cy="268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564005" y="1832685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5" name="Google Shape;155;p32"/>
            <p:cNvSpPr txBox="1"/>
            <p:nvPr/>
          </p:nvSpPr>
          <p:spPr>
            <a:xfrm>
              <a:off x="564005" y="1832685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4: </a:t>
              </a:r>
              <a:r>
                <a:rPr lang="en-US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Full Stack Web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  <a:endPara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0" y="2451001"/>
              <a:ext cx="6791400" cy="48840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30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147715" y="2552952"/>
              <a:ext cx="268500" cy="268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564005" y="2443081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59" name="Google Shape;159;p32"/>
            <p:cNvSpPr txBox="1"/>
            <p:nvPr/>
          </p:nvSpPr>
          <p:spPr>
            <a:xfrm>
              <a:off x="564005" y="2443081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5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Machine Learning </a:t>
              </a:r>
              <a:endParaRPr sz="17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0" y="3061417"/>
              <a:ext cx="6791400" cy="488400"/>
            </a:xfrm>
            <a:prstGeom prst="roundRect">
              <a:avLst>
                <a:gd name="adj" fmla="val 1000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147715" y="3163348"/>
              <a:ext cx="268500" cy="268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564005" y="305347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3" name="Google Shape;163;p32"/>
            <p:cNvSpPr txBox="1"/>
            <p:nvPr/>
          </p:nvSpPr>
          <p:spPr>
            <a:xfrm>
              <a:off x="564005" y="3053477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6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Cloud Computing</a:t>
              </a:r>
              <a:endPara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0" y="3663872"/>
              <a:ext cx="6791400" cy="488400"/>
            </a:xfrm>
            <a:prstGeom prst="roundRect">
              <a:avLst>
                <a:gd name="adj" fmla="val 10000"/>
              </a:avLst>
            </a:prstGeom>
            <a:solidFill>
              <a:srgbClr val="2C2C2C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147715" y="3773744"/>
              <a:ext cx="268500" cy="268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564005" y="3663872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/>
            </a:p>
          </p:txBody>
        </p:sp>
        <p:sp>
          <p:nvSpPr>
            <p:cNvPr id="167" name="Google Shape;167;p32"/>
            <p:cNvSpPr txBox="1"/>
            <p:nvPr/>
          </p:nvSpPr>
          <p:spPr>
            <a:xfrm>
              <a:off x="564005" y="3663872"/>
              <a:ext cx="62274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750" tIns="38750" rIns="38750" bIns="38750" anchor="ctr" anchorCtr="0">
              <a:noAutofit/>
            </a:bodyPr>
            <a:lstStyle/>
            <a:p>
              <a:pPr lvl="0">
                <a:lnSpc>
                  <a:spcPct val="90000"/>
                </a:lnSpc>
              </a:pPr>
              <a:r>
                <a:rPr lang="en" sz="17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Cohort 7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Software Methodologies And Testing</a:t>
              </a:r>
              <a:r>
                <a:rPr lang="en" sz="17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</p:grpSp>
      <p:sp>
        <p:nvSpPr>
          <p:cNvPr id="35" name="Google Shape;165;p32"/>
          <p:cNvSpPr/>
          <p:nvPr/>
        </p:nvSpPr>
        <p:spPr>
          <a:xfrm>
            <a:off x="3536424" y="3843356"/>
            <a:ext cx="208281" cy="2260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chemeClr val="lt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36" name="Google Shape;167;p32"/>
          <p:cNvSpPr txBox="1"/>
          <p:nvPr/>
        </p:nvSpPr>
        <p:spPr>
          <a:xfrm>
            <a:off x="3859349" y="3750856"/>
            <a:ext cx="4830728" cy="4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700" b="1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40;p32"/>
          <p:cNvSpPr/>
          <p:nvPr/>
        </p:nvSpPr>
        <p:spPr>
          <a:xfrm>
            <a:off x="3421834" y="3335628"/>
            <a:ext cx="5268235" cy="350898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38" name="Google Shape;141;p32"/>
          <p:cNvSpPr/>
          <p:nvPr/>
        </p:nvSpPr>
        <p:spPr>
          <a:xfrm>
            <a:off x="3554624" y="3412375"/>
            <a:ext cx="208281" cy="2367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39" name="Google Shape;143;p32"/>
          <p:cNvSpPr txBox="1"/>
          <p:nvPr/>
        </p:nvSpPr>
        <p:spPr>
          <a:xfrm>
            <a:off x="3859341" y="3365476"/>
            <a:ext cx="4830728" cy="317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8: </a:t>
            </a:r>
            <a:r>
              <a:rPr lang="en-US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Development (Service Based)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40;p32"/>
          <p:cNvSpPr/>
          <p:nvPr/>
        </p:nvSpPr>
        <p:spPr>
          <a:xfrm>
            <a:off x="3421834" y="3750950"/>
            <a:ext cx="5268235" cy="376829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1" name="Google Shape;141;p32"/>
          <p:cNvSpPr/>
          <p:nvPr/>
        </p:nvSpPr>
        <p:spPr>
          <a:xfrm>
            <a:off x="3536416" y="3862879"/>
            <a:ext cx="208281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2" name="Google Shape;143;p32"/>
          <p:cNvSpPr txBox="1"/>
          <p:nvPr/>
        </p:nvSpPr>
        <p:spPr>
          <a:xfrm>
            <a:off x="3859341" y="3749566"/>
            <a:ext cx="4830728" cy="37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9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Entrepreneurship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40;p32"/>
          <p:cNvSpPr/>
          <p:nvPr/>
        </p:nvSpPr>
        <p:spPr>
          <a:xfrm>
            <a:off x="3421834" y="4178011"/>
            <a:ext cx="5268235" cy="376829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4" name="Google Shape;141;p32"/>
          <p:cNvSpPr/>
          <p:nvPr/>
        </p:nvSpPr>
        <p:spPr>
          <a:xfrm>
            <a:off x="3536416" y="4289940"/>
            <a:ext cx="208281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5" name="Google Shape;143;p32"/>
          <p:cNvSpPr txBox="1"/>
          <p:nvPr/>
        </p:nvSpPr>
        <p:spPr>
          <a:xfrm>
            <a:off x="3859341" y="4176627"/>
            <a:ext cx="4830728" cy="37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10: </a:t>
            </a:r>
            <a:r>
              <a:rPr lang="en-US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</a:t>
            </a:r>
            <a:r>
              <a: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Development</a:t>
            </a:r>
            <a:r>
              <a:rPr lang="en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40;p32"/>
          <p:cNvSpPr/>
          <p:nvPr/>
        </p:nvSpPr>
        <p:spPr>
          <a:xfrm>
            <a:off x="3421834" y="4594724"/>
            <a:ext cx="5268235" cy="376829"/>
          </a:xfrm>
          <a:prstGeom prst="rect">
            <a:avLst/>
          </a:prstGeom>
          <a:gradFill>
            <a:gsLst>
              <a:gs pos="0">
                <a:srgbClr val="3F3F3F"/>
              </a:gs>
              <a:gs pos="15930">
                <a:srgbClr val="262626"/>
              </a:gs>
              <a:gs pos="97000">
                <a:srgbClr val="262626"/>
              </a:gs>
              <a:gs pos="100000">
                <a:srgbClr val="11859C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7" name="Google Shape;141;p32"/>
          <p:cNvSpPr/>
          <p:nvPr/>
        </p:nvSpPr>
        <p:spPr>
          <a:xfrm>
            <a:off x="3536416" y="4706653"/>
            <a:ext cx="208281" cy="2071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48" name="Google Shape;143;p32"/>
          <p:cNvSpPr txBox="1"/>
          <p:nvPr/>
        </p:nvSpPr>
        <p:spPr>
          <a:xfrm>
            <a:off x="3859341" y="4593340"/>
            <a:ext cx="4830728" cy="37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750" tIns="38750" rIns="38750" bIns="387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17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Cohort 11: Government </a:t>
            </a:r>
            <a:r>
              <a:rPr lang="en-US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jobs/Higher studies</a:t>
            </a:r>
            <a:endParaRPr sz="17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8: </a:t>
            </a:r>
            <a:r>
              <a:rPr lang="en-US" sz="2400" b="1" dirty="0" smtClean="0">
                <a:solidFill>
                  <a:schemeClr val="tx1"/>
                </a:solidFill>
              </a:rPr>
              <a:t>Software Development (Service Based)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3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241697" y="26606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54" descr="Microsoft Unveils Redesigned Windows Logo : The Two-Way : NP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6936" y="1249081"/>
            <a:ext cx="598148" cy="54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 descr="Flipkart Logo and symbol, meaning, history,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3143" y="4143644"/>
            <a:ext cx="1056365" cy="56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 descr="Adobe Logo and symbol, meaning, history, PNG, bra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6228" y="1757645"/>
            <a:ext cx="1268014" cy="69193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01324" y="4246620"/>
            <a:ext cx="1393260" cy="46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1712" y="3100900"/>
            <a:ext cx="1148043" cy="3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17884" y="2585363"/>
            <a:ext cx="111187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1712" y="3752813"/>
            <a:ext cx="1202530" cy="27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1474" y="3095974"/>
            <a:ext cx="707231" cy="79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71503" y="2274094"/>
            <a:ext cx="102077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19404" y="4037410"/>
            <a:ext cx="689372" cy="76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04068" y="1704289"/>
            <a:ext cx="884664" cy="31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1140" y="1273285"/>
            <a:ext cx="1066378" cy="581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3139" y="3494533"/>
            <a:ext cx="1184379" cy="5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23939" y="2782579"/>
            <a:ext cx="1335688" cy="4984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01324" y="2044845"/>
            <a:ext cx="1288518" cy="491511"/>
          </a:xfrm>
          <a:prstGeom prst="rect">
            <a:avLst/>
          </a:prstGeom>
        </p:spPr>
      </p:pic>
      <p:sp>
        <p:nvSpPr>
          <p:cNvPr id="31" name="Google Shape;388;p54"/>
          <p:cNvSpPr txBox="1"/>
          <p:nvPr/>
        </p:nvSpPr>
        <p:spPr>
          <a:xfrm>
            <a:off x="2232562" y="1318804"/>
            <a:ext cx="2116932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LPA</a:t>
            </a:r>
            <a:endParaRPr lang="en" sz="1400" b="1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Google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Facebook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Linkedin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Yugabyte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Apple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5319" y="1327215"/>
            <a:ext cx="204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nn-NO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n-NO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lang="nn-NO" sz="1100" dirty="0"/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85321" y="2191068"/>
            <a:ext cx="15036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Adobe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Deloitte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Walmart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Global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Technologies 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Services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Zomato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Nykaa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lvl="0" indent="-127000">
              <a:buClr>
                <a:schemeClr val="dk1"/>
              </a:buClr>
              <a:buSzPts val="1400"/>
            </a:pPr>
            <a:endParaRPr lang="en-US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400"/>
            </a:pPr>
            <a:r>
              <a:rPr lang="en-US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222853" y="2759413"/>
            <a:ext cx="17742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Cognizant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Tech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Mahindra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TCS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Oracle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Infosys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430;p57"/>
          <p:cNvSpPr txBox="1">
            <a:spLocks/>
          </p:cNvSpPr>
          <p:nvPr/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8: Software Development (Service Based)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42362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241697" y="22735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8: </a:t>
            </a: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DEVELOPMENT </a:t>
            </a:r>
            <a:r>
              <a:rPr lang="en-US" sz="24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(Service </a:t>
            </a: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Based)</a:t>
            </a:r>
            <a:endParaRPr sz="20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3" name="Google Shape;413;p55"/>
          <p:cNvSpPr txBox="1"/>
          <p:nvPr/>
        </p:nvSpPr>
        <p:spPr>
          <a:xfrm>
            <a:off x="901304" y="1252479"/>
            <a:ext cx="3593935" cy="32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S1 – CORE JAVA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S2 - SPRING BOOT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S3 - LOGICAL &amp; ANALYTICAL SKILLS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S4 - C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S5 – C++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S6 – ADVANCED JAVA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S7 – SSL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S8 – TLS X.509</a:t>
            </a:r>
            <a:endParaRPr lang="en-US" sz="120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4" name="Google Shape;414;p55"/>
          <p:cNvSpPr txBox="1"/>
          <p:nvPr/>
        </p:nvSpPr>
        <p:spPr>
          <a:xfrm>
            <a:off x="241697" y="846266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8424" y="1252479"/>
            <a:ext cx="372035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LINUX/RTOS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– ADVANCED DATA STRUCTURE AND ALGORITHM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S11 – PYTHON AND PROBLEM SOLVING SKILLS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 – OPERATING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 – DATABASE MANAGEMENT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 – SOFTWARE ENGINEERING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S15 – COMPUTER NETWORK</a:t>
            </a:r>
          </a:p>
          <a:p>
            <a:pPr lvl="0">
              <a:lnSpc>
                <a:spcPct val="150000"/>
              </a:lnSpc>
              <a:buSzPts val="1400"/>
            </a:pP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endParaRPr lang="en-US" sz="1200" dirty="0"/>
          </a:p>
        </p:txBody>
      </p:sp>
      <p:sp>
        <p:nvSpPr>
          <p:cNvPr id="8" name="Google Shape;430;p57"/>
          <p:cNvSpPr txBox="1">
            <a:spLocks/>
          </p:cNvSpPr>
          <p:nvPr/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8: Software Development (Service Based)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09386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7741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8: Software Development (Service </a:t>
            </a:r>
            <a:r>
              <a:rPr lang="en-US" sz="2400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Based)</a:t>
            </a:r>
            <a:endParaRPr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3" name="Google Shape;423;p56"/>
          <p:cNvSpPr txBox="1"/>
          <p:nvPr/>
        </p:nvSpPr>
        <p:spPr>
          <a:xfrm>
            <a:off x="241697" y="834390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22;p56"/>
          <p:cNvSpPr txBox="1"/>
          <p:nvPr/>
        </p:nvSpPr>
        <p:spPr>
          <a:xfrm>
            <a:off x="852487" y="1189379"/>
            <a:ext cx="7662863" cy="403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CSE523 – ADVANCE DATA STRUCTURE AND ALGORITHM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INT108 – PYTHON PROGRAMMING [S11]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CSE101 – COMPUTER PROGRAMMING [S4]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CSE202 – OBJECT ORIENTED PROGRAMMING [S5]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CSE310 –  PROGRAMMING IN JAVA [S1]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CSE205 – DATA STRUCTURES AND ALGORITHMS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CSE305 –  LINUX SYSTEM ADMINISTRATION[S9]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CSE506 –  BASIC OF COMPUTER NETWORK[S7,S8]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CSE505 –  SOFTWARE DEVELOPER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INT306 -- DATABASE MANAGEMENT SYSTEM[S13]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CSE316 – OPERATING SYSTEM[S12]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CSE320– SOFTWARE ENGINEERING[S14]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CSE329 - PRELUDE TO COMPETITIVE CODING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CSE330 - COMPETITIVE CODING APPROACHES - TECHNIQUES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CSE331 - CODING PEARLS [S11]</a:t>
            </a:r>
          </a:p>
          <a:p>
            <a:pPr marL="21590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CSE306 – COMPUTER NETWORK[S15]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CSE406 –  ADVANCED JAVA PROGRAMMING [S6]</a:t>
            </a: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80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8: Software Development (Service Based)</a:t>
            </a:r>
            <a:endParaRPr sz="2000" b="1" u="sng" dirty="0"/>
          </a:p>
        </p:txBody>
      </p:sp>
      <p:sp>
        <p:nvSpPr>
          <p:cNvPr id="431" name="Google Shape;431;p57"/>
          <p:cNvSpPr txBox="1"/>
          <p:nvPr/>
        </p:nvSpPr>
        <p:spPr>
          <a:xfrm>
            <a:off x="241697" y="89826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2" name="Google Shape;432;p57"/>
          <p:cNvGraphicFramePr/>
          <p:nvPr>
            <p:extLst>
              <p:ext uri="{D42A27DB-BD31-4B8C-83A1-F6EECF244321}">
                <p14:modId xmlns:p14="http://schemas.microsoft.com/office/powerpoint/2010/main" val="3218739335"/>
              </p:ext>
            </p:extLst>
          </p:nvPr>
        </p:nvGraphicFramePr>
        <p:xfrm>
          <a:off x="384715" y="1646381"/>
          <a:ext cx="8148917" cy="251445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869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764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55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Source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 dirty="0">
                          <a:solidFill>
                            <a:srgbClr val="0B5968"/>
                          </a:solidFill>
                        </a:rPr>
                        <a:t>Description</a:t>
                      </a:r>
                      <a:endParaRPr sz="1100" b="1" i="0" u="none" strike="noStrike" cap="none" dirty="0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Suggested Source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Industry Certification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Oracle Certified Associate, Java SE 8 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Programmer[S1]</a:t>
                      </a:r>
                      <a:endParaRPr lang="en-US" sz="1100" u="none" strike="noStrike" cap="none" dirty="0" smtClean="0">
                        <a:solidFill>
                          <a:srgbClr val="0B5968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2. CCDSAP Beginner and Advanced Level[S10,S11]</a:t>
                      </a:r>
                      <a:endParaRPr sz="1100" u="none" strike="noStrike" cap="none" dirty="0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Oracle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Codechef</a:t>
                      </a:r>
                      <a:endParaRPr sz="1100" b="0" i="0" u="none" strike="noStrike" cap="none" dirty="0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MOOCs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Programming in Java    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[S1}</a:t>
                      </a:r>
                      <a:endParaRPr lang="en" sz="1100" u="none" strike="noStrike" cap="none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Design </a:t>
                      </a: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and Analysis of Algorithms 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[S10]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Red Hat Certified Administrator</a:t>
                      </a: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 [S9]                            </a:t>
                      </a:r>
                      <a:endParaRPr sz="1100" u="none" strike="noStrike" cap="none" dirty="0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>
                          <a:solidFill>
                            <a:srgbClr val="0B5968"/>
                          </a:solidFill>
                        </a:rPr>
                        <a:t>NPTEL</a:t>
                      </a:r>
                      <a:endParaRPr sz="1100" u="none" strike="noStrike" cap="none" dirty="0"/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100" u="none" strike="noStrike" cap="none" dirty="0" smtClean="0">
                          <a:solidFill>
                            <a:srgbClr val="0B5968"/>
                          </a:solidFill>
                        </a:rPr>
                        <a:t>NPTEL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https://www.redhat.com/en/services/training/ex200-red-hat-certified-system-administrator-rhcsa-exam</a:t>
                      </a:r>
                      <a:endParaRPr sz="110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rgbClr val="0B5968"/>
                          </a:solidFill>
                        </a:rPr>
                        <a:t>Competitions</a:t>
                      </a:r>
                      <a:endParaRPr sz="1100" b="1" i="0" u="none" strike="noStrike" cap="none">
                        <a:solidFill>
                          <a:srgbClr val="0B5968"/>
                        </a:solidFill>
                        <a:latin typeface="&quot;Times New Roman&quot;"/>
                        <a:ea typeface="&quot;Times New Roman&quot;"/>
                        <a:cs typeface="&quot;Times New Roman&quot;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Meta Hacker Cup[S10,S11]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Google’s Kick Start[S10,S11]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 Infosys’s </a:t>
                      </a: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HackWithInfy</a:t>
                      </a: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 TCS </a:t>
                      </a: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CodeVita</a:t>
                      </a: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Topcoder</a:t>
                      </a: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 Open (TCO) [S10,S11]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Google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Meta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TCS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smtClean="0">
                          <a:solidFill>
                            <a:srgbClr val="0B5968"/>
                          </a:solidFill>
                        </a:rPr>
                        <a:t>Infosys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u="none" strike="noStrike" cap="none" dirty="0" err="1" smtClean="0">
                          <a:solidFill>
                            <a:srgbClr val="0B5968"/>
                          </a:solidFill>
                        </a:rPr>
                        <a:t>TopCoder</a:t>
                      </a:r>
                      <a:endParaRPr lang="en-US" sz="1100" u="none" strike="noStrike" cap="none" dirty="0" smtClean="0">
                        <a:solidFill>
                          <a:srgbClr val="0B5968"/>
                        </a:solidFill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Google Shape;430;p57"/>
          <p:cNvSpPr txBox="1">
            <a:spLocks/>
          </p:cNvSpPr>
          <p:nvPr/>
        </p:nvSpPr>
        <p:spPr>
          <a:xfrm>
            <a:off x="241697" y="270233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smtClean="0">
                <a:solidFill>
                  <a:srgbClr val="0B5968"/>
                </a:solidFill>
              </a:rPr>
              <a:t>Cohort 8: Software Development (Service Based)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19025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</a:t>
            </a:r>
            <a:r>
              <a:rPr lang="en" sz="2400" b="1" dirty="0">
                <a:solidFill>
                  <a:schemeClr val="tx1"/>
                </a:solidFill>
              </a:rPr>
              <a:t>9</a:t>
            </a:r>
            <a:r>
              <a:rPr lang="en" sz="2400" b="1" dirty="0" smtClean="0">
                <a:solidFill>
                  <a:schemeClr val="tx1"/>
                </a:solidFill>
              </a:rPr>
              <a:t>: </a:t>
            </a:r>
            <a:r>
              <a:rPr lang="en-IN" sz="2400" b="1" dirty="0" smtClean="0"/>
              <a:t>Entrepreneurship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72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241697" y="258367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81;p34"/>
          <p:cNvSpPr txBox="1">
            <a:spLocks/>
          </p:cNvSpPr>
          <p:nvPr/>
        </p:nvSpPr>
        <p:spPr>
          <a:xfrm>
            <a:off x="241697" y="240505"/>
            <a:ext cx="8660606" cy="35838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r>
              <a:rPr lang="en-US" sz="2400" b="1" dirty="0" smtClean="0">
                <a:solidFill>
                  <a:srgbClr val="0B5968"/>
                </a:solidFill>
              </a:rPr>
              <a:t>Cohort 9: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endParaRPr lang="en-US" sz="2400" b="1" u="sng" dirty="0"/>
          </a:p>
        </p:txBody>
      </p:sp>
      <p:pic>
        <p:nvPicPr>
          <p:cNvPr id="31" name="Picture 2" descr="Venture East Logo">
            <a:extLst>
              <a:ext uri="{FF2B5EF4-FFF2-40B4-BE49-F238E27FC236}">
                <a16:creationId xmlns:a16="http://schemas.microsoft.com/office/drawing/2014/main" xmlns="" id="{016F8F26-78C4-FDF1-93D6-558FE6694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70" y="1723253"/>
            <a:ext cx="1216719" cy="51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E71AB810-DBB7-25A1-AB7C-FC996482F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27" y="2822210"/>
            <a:ext cx="1968601" cy="5778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87C8245E-57B7-DFC8-1ACD-76288E11A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524799" y="3233292"/>
            <a:ext cx="876345" cy="2152761"/>
          </a:xfrm>
          <a:prstGeom prst="rect">
            <a:avLst/>
          </a:prstGeom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xmlns="" id="{0FE14B07-6F76-035B-DF71-040F01DE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016" y="2896772"/>
            <a:ext cx="17240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5B6F29E2-D617-5921-10D3-B69BC67FB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358" y="1547650"/>
            <a:ext cx="1873346" cy="8191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B92BC323-027E-C82B-BDFD-030F19242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6531" y="4135805"/>
            <a:ext cx="1866996" cy="711237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xmlns="" id="{742AB1D0-A9AF-FCDA-BABA-23C674FA4F7C}"/>
              </a:ext>
            </a:extLst>
          </p:cNvPr>
          <p:cNvSpPr txBox="1">
            <a:spLocks/>
          </p:cNvSpPr>
          <p:nvPr/>
        </p:nvSpPr>
        <p:spPr>
          <a:xfrm>
            <a:off x="458036" y="15476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Funding Agencies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 PARTNERS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SEQUOIA CAPITAL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NEXUS VENTURE PARTNERS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KALAARI CAPITAL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BLUME VENTURES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CHIRATAE VENTURES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VENTURE EAST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LPU Seed Money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B.Tech</a:t>
            </a: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(Hons)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20,000 per student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Rs.2Lakh – </a:t>
            </a:r>
            <a:r>
              <a:rPr lang="en-IN" sz="1200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IN" sz="1200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5Lakh</a:t>
            </a:r>
            <a:endParaRPr lang="en-IN" sz="1200" b="1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240506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96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9: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endParaRPr sz="2400" b="1" u="sng" dirty="0"/>
          </a:p>
        </p:txBody>
      </p:sp>
      <p:sp>
        <p:nvSpPr>
          <p:cNvPr id="414" name="Google Shape;414;p55"/>
          <p:cNvSpPr txBox="1"/>
          <p:nvPr/>
        </p:nvSpPr>
        <p:spPr>
          <a:xfrm>
            <a:off x="239315" y="920638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0456" y="1360264"/>
            <a:ext cx="37203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– LEADERSHIP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 LOGICAL THINKING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 TECHNICAL COMPETENCE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 MARKETING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S5 - FINANCIAL MANAGEMENT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 –INTERPERSONAL SKILLS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S7 - PUBLICATION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PATENT/COPYRIGHT</a:t>
            </a:r>
          </a:p>
          <a:p>
            <a:pPr lvl="0">
              <a:lnSpc>
                <a:spcPct val="150000"/>
              </a:lnSpc>
              <a:buSzPts val="1400"/>
            </a:pP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159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5"/>
            <a:ext cx="8660606" cy="40496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9</a:t>
            </a:r>
            <a:r>
              <a:rPr lang="en-US" sz="2400" b="1" dirty="0" smtClean="0">
                <a:solidFill>
                  <a:srgbClr val="0B5968"/>
                </a:solidFill>
              </a:rPr>
              <a:t>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endParaRPr sz="2400" b="1" u="sng" dirty="0"/>
          </a:p>
        </p:txBody>
      </p:sp>
      <p:sp>
        <p:nvSpPr>
          <p:cNvPr id="423" name="Google Shape;423;p56"/>
          <p:cNvSpPr txBox="1"/>
          <p:nvPr/>
        </p:nvSpPr>
        <p:spPr>
          <a:xfrm>
            <a:off x="241697" y="88597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22;p56"/>
          <p:cNvSpPr txBox="1"/>
          <p:nvPr/>
        </p:nvSpPr>
        <p:spPr>
          <a:xfrm>
            <a:off x="864802" y="1373498"/>
            <a:ext cx="7662863" cy="339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OPEN ELECTIVE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ERT423: INNOVATION &amp; DESIGN THINKING [S2, S8]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ERT424: FAMILY BUSINESS ANALYSIS [S1, S6]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ERT425: ENTREPRENEURSHIP &amp; BUSINESS BASICS [S4, S5]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ERT426: BOOTCAMP [S4, S5]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OPEN MINOR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FAMILY BUSINESS DYNAMICS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ERT428: FAMILY BUSINESS DYNAMICS [S1, S6]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*ERT429: GROWTH PLAN FORMULATION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*ERT430: BUILDING LASTING FAMILY BUSINESS – SYNERGY IN VISION, VALUES &amp; STRATEGY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*ERT431: BUSINESS RISK MANAGEMENT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NEW VENTURE CREATION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ERT432: NEW VENTURE CREATION [S2]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*ERT433: NEW VENTURE MARKETING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*ERT434: NEW VENTURE FINANCING</a:t>
            </a: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*ERT435: NEW VENTURE EXECUTION</a:t>
            </a: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7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7"/>
            <a:ext cx="8660606" cy="3942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9</a:t>
            </a:r>
            <a:r>
              <a:rPr lang="en-US" sz="2400" b="1" dirty="0" smtClean="0">
                <a:solidFill>
                  <a:srgbClr val="0B5968"/>
                </a:solidFill>
              </a:rPr>
              <a:t>: </a:t>
            </a:r>
            <a:r>
              <a:rPr lang="en-US" sz="2400" b="1" dirty="0">
                <a:solidFill>
                  <a:srgbClr val="0B5968"/>
                </a:solidFill>
              </a:rPr>
              <a:t>Entrepreneurship</a:t>
            </a:r>
            <a:endParaRPr sz="2000" b="1" u="sng" dirty="0"/>
          </a:p>
        </p:txBody>
      </p:sp>
      <p:sp>
        <p:nvSpPr>
          <p:cNvPr id="431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2" name="Google Shape;432;p57"/>
          <p:cNvGraphicFramePr/>
          <p:nvPr>
            <p:extLst>
              <p:ext uri="{D42A27DB-BD31-4B8C-83A1-F6EECF244321}">
                <p14:modId xmlns:p14="http://schemas.microsoft.com/office/powerpoint/2010/main" val="1611480865"/>
              </p:ext>
            </p:extLst>
          </p:nvPr>
        </p:nvGraphicFramePr>
        <p:xfrm>
          <a:off x="702803" y="1646381"/>
          <a:ext cx="7830829" cy="196530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28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056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963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Guest Lectures</a:t>
                      </a:r>
                      <a:endParaRPr lang="en-US" sz="1200" b="1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 Interaction with Industry expert 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School Level events</a:t>
                      </a: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Thinking for Innovation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[S1]</a:t>
                      </a:r>
                      <a:endParaRPr lang="en" sz="1200" u="none" strike="noStrike" cap="none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Entrepreneurship Specialization [S1-S9]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entrepreneur's guide for beginners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[S1-S9]                            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</a:p>
                    <a:p>
                      <a:pPr marL="254000" marR="0" lvl="0" indent="-254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en-US" sz="1200" u="none" strike="noStrike" cap="none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  <a:tabLst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  <a:endParaRPr lang="en-US" sz="1200" u="none" strike="noStrike" cap="none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Competitions</a:t>
                      </a:r>
                      <a:r>
                        <a:rPr lang="en-US" sz="1200" b="1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 Hackathons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Rapid prototyping over a period of 24-48hours[S1-S9]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Smart</a:t>
                      </a:r>
                      <a:r>
                        <a:rPr lang="en-US" sz="1200" u="none" strike="noStrike" cap="none" baseline="0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India Hackathon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70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-US" sz="2400" b="1" dirty="0">
                <a:solidFill>
                  <a:schemeClr val="tx1"/>
                </a:solidFill>
              </a:rPr>
              <a:t>Cohort 1: SOFTWARE DEVELOPMENT (Product Based</a:t>
            </a:r>
            <a:r>
              <a:rPr lang="en-US" sz="2400" b="1" dirty="0" smtClean="0">
                <a:solidFill>
                  <a:schemeClr val="tx1"/>
                </a:solidFill>
              </a:rPr>
              <a:t>)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10: </a:t>
            </a:r>
            <a:r>
              <a:rPr lang="en-IN" sz="2400" b="1" dirty="0"/>
              <a:t>Mobile Application </a:t>
            </a:r>
            <a:r>
              <a:rPr lang="en-IN" sz="2400" b="1" dirty="0" smtClean="0"/>
              <a:t>Development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3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241697" y="258367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81;p34"/>
          <p:cNvSpPr txBox="1">
            <a:spLocks/>
          </p:cNvSpPr>
          <p:nvPr/>
        </p:nvSpPr>
        <p:spPr>
          <a:xfrm>
            <a:off x="241697" y="240505"/>
            <a:ext cx="8660606" cy="42002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r>
              <a:rPr lang="en-US" sz="2400" b="1" dirty="0" smtClean="0">
                <a:solidFill>
                  <a:srgbClr val="0B5968"/>
                </a:solidFill>
              </a:rPr>
              <a:t>Cohort 10: </a:t>
            </a:r>
            <a:r>
              <a:rPr lang="en-US" sz="2400" b="1" dirty="0">
                <a:solidFill>
                  <a:srgbClr val="0B5968"/>
                </a:solidFill>
              </a:rPr>
              <a:t>Mobile Application Development</a:t>
            </a: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endParaRPr lang="en-US" sz="2400" b="1" u="sng" dirty="0"/>
          </a:p>
        </p:txBody>
      </p:sp>
      <p:sp>
        <p:nvSpPr>
          <p:cNvPr id="42" name="TextBox 41"/>
          <p:cNvSpPr txBox="1"/>
          <p:nvPr/>
        </p:nvSpPr>
        <p:spPr>
          <a:xfrm>
            <a:off x="548520" y="1769906"/>
            <a:ext cx="471963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LPA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Publicis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Sapient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Globant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HCLTech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LG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Soft India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10 LPA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IBM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TCS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Capgemini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Accenture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Photon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Interactive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43" name="Title 3"/>
          <p:cNvSpPr txBox="1">
            <a:spLocks/>
          </p:cNvSpPr>
          <p:nvPr/>
        </p:nvSpPr>
        <p:spPr>
          <a:xfrm>
            <a:off x="345281" y="1354991"/>
            <a:ext cx="8145616" cy="314382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600" b="1" dirty="0"/>
              <a:t>Companies</a:t>
            </a:r>
            <a:endParaRPr lang="en-IN" sz="3600" b="1" u="sng" dirty="0"/>
          </a:p>
        </p:txBody>
      </p:sp>
      <p:pic>
        <p:nvPicPr>
          <p:cNvPr id="4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19" y="2135579"/>
            <a:ext cx="1276442" cy="61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79" y="3760455"/>
            <a:ext cx="928434" cy="10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4" descr="file google logo svg wikimedia commons 98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89" y="1636545"/>
            <a:ext cx="1044026" cy="35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6" descr="Top Mobile App Development Company USA, India &amp; UAE - Hyperlink InfoSyste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72" y="1727507"/>
            <a:ext cx="1401872" cy="4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8" descr="Zensar Technologies logo vec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6" b="32124"/>
          <a:stretch>
            <a:fillRect/>
          </a:stretch>
        </p:blipFill>
        <p:spPr bwMode="auto">
          <a:xfrm>
            <a:off x="5879755" y="1621231"/>
            <a:ext cx="1388346" cy="4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30" descr="Media Kit | Publicis Group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37" y="3081268"/>
            <a:ext cx="1475544" cy="68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4" descr="Globant - Seek Reinvention | Global Platform Supporter of FIFA+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5" b="29948"/>
          <a:stretch>
            <a:fillRect/>
          </a:stretch>
        </p:blipFill>
        <p:spPr bwMode="auto">
          <a:xfrm>
            <a:off x="5366133" y="2978305"/>
            <a:ext cx="1744962" cy="4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00" y="3889545"/>
            <a:ext cx="1096069" cy="21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40" descr="Home- LG-Soft-Indi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071" y="3035087"/>
            <a:ext cx="1321790" cy="42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4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40" y="2435861"/>
            <a:ext cx="928331" cy="37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3" descr="Download Capgemini Logo in SVG Vector or PNG File Format - Logo.win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8" b="31593"/>
          <a:stretch>
            <a:fillRect/>
          </a:stretch>
        </p:blipFill>
        <p:spPr bwMode="auto">
          <a:xfrm>
            <a:off x="6873277" y="4065469"/>
            <a:ext cx="2029026" cy="55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6" descr="Accenture New Logo transparent PNG - Stick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3" b="16747"/>
          <a:stretch>
            <a:fillRect/>
          </a:stretch>
        </p:blipFill>
        <p:spPr bwMode="auto">
          <a:xfrm>
            <a:off x="5607629" y="2157698"/>
            <a:ext cx="1463241" cy="49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8" descr="Our solution partner Photon Interactive | commercetool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38606" r="15640" b="36649"/>
          <a:stretch>
            <a:fillRect/>
          </a:stretch>
        </p:blipFill>
        <p:spPr bwMode="auto">
          <a:xfrm>
            <a:off x="4084248" y="4387182"/>
            <a:ext cx="1549703" cy="28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4368" y="1959451"/>
            <a:ext cx="2304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LPA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TechMahindra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Hyperlink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Infosystem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Zensar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technologies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8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241697" y="22366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23665"/>
            <a:ext cx="8660606" cy="4396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10: </a:t>
            </a:r>
            <a:r>
              <a:rPr lang="en-US" sz="2400" b="1" dirty="0">
                <a:solidFill>
                  <a:srgbClr val="0B5968"/>
                </a:solidFill>
              </a:rPr>
              <a:t>Mobile Application Development</a:t>
            </a:r>
            <a:endParaRPr sz="2400" b="1" u="sng" dirty="0"/>
          </a:p>
        </p:txBody>
      </p:sp>
      <p:sp>
        <p:nvSpPr>
          <p:cNvPr id="414" name="Google Shape;414;p55"/>
          <p:cNvSpPr txBox="1"/>
          <p:nvPr/>
        </p:nvSpPr>
        <p:spPr>
          <a:xfrm>
            <a:off x="241697" y="902143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7626" y="1400747"/>
            <a:ext cx="3470275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CORE JAVA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KOTLIN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S3- ANDROID STUDIO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S4- FIREBASE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S5- VITAL SENSE OF UX/UI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XML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S7- WIRELESS DEVICE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S8– SENSOR</a:t>
            </a:r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5047" y="1392482"/>
            <a:ext cx="3654425" cy="8891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+mn-lt"/>
                <a:cs typeface="+mn-cs"/>
              </a:rPr>
              <a:t>S9 – </a:t>
            </a:r>
            <a:r>
              <a:rPr lang="en-IN" sz="1200" dirty="0" smtClean="0">
                <a:solidFill>
                  <a:srgbClr val="0B5968"/>
                </a:solidFill>
                <a:latin typeface="+mn-lt"/>
                <a:cs typeface="+mn-cs"/>
              </a:rPr>
              <a:t>CUSTOM IOS DEVELOPMENT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+mn-lt"/>
                <a:cs typeface="+mn-cs"/>
              </a:rPr>
              <a:t>S10 - SWIFT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0B5968"/>
                </a:solidFill>
                <a:latin typeface="+mn-lt"/>
                <a:cs typeface="+mn-cs"/>
              </a:rPr>
              <a:t>S11 - X-CODE EDIT</a:t>
            </a:r>
            <a:endParaRPr lang="en-US" sz="1200" dirty="0">
              <a:solidFill>
                <a:srgbClr val="0B5968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5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5"/>
            <a:ext cx="8660606" cy="45474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10: </a:t>
            </a:r>
            <a:r>
              <a:rPr lang="en-US" sz="2400" b="1" dirty="0">
                <a:solidFill>
                  <a:srgbClr val="0B5968"/>
                </a:solidFill>
              </a:rPr>
              <a:t>Mobile Application Development</a:t>
            </a:r>
            <a:endParaRPr sz="2400" b="1" u="sng" dirty="0"/>
          </a:p>
        </p:txBody>
      </p:sp>
      <p:sp>
        <p:nvSpPr>
          <p:cNvPr id="423" name="Google Shape;423;p56"/>
          <p:cNvSpPr txBox="1"/>
          <p:nvPr/>
        </p:nvSpPr>
        <p:spPr>
          <a:xfrm>
            <a:off x="241697" y="904675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726128" y="1321003"/>
            <a:ext cx="1021715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CSE310  – PROGRAMMING IN JAVA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[S1]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CSE224 –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FUNDAMENTALS OF ANDROID [S2,S3,S6]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CSE225 –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DEVELOPING ANDROID APPS [S4,S5]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CSE226 –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 APP DEPLOYMENT [S3,S8]</a:t>
            </a:r>
            <a:endParaRPr lang="en-US" alt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CSE227 – ADVANCED ANDROID APP DEVELOPMENT </a:t>
            </a: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[S3,S4,S7]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INT305 - COMPUTING PRACTICUM-II [S9,S10,S11]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INT405:COMPUTING PRACTICUM-III [S9,S10,S11]</a:t>
            </a:r>
            <a:endParaRPr lang="en-US" alt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7"/>
            <a:ext cx="8660606" cy="4698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10</a:t>
            </a:r>
            <a:r>
              <a:rPr lang="en-US" sz="2400" b="1" dirty="0">
                <a:solidFill>
                  <a:srgbClr val="0B5968"/>
                </a:solidFill>
              </a:rPr>
              <a:t>: Mobile Application Development</a:t>
            </a:r>
            <a:endParaRPr sz="2000" b="1" u="sng" dirty="0"/>
          </a:p>
        </p:txBody>
      </p:sp>
      <p:sp>
        <p:nvSpPr>
          <p:cNvPr id="431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50189"/>
              </p:ext>
            </p:extLst>
          </p:nvPr>
        </p:nvGraphicFramePr>
        <p:xfrm>
          <a:off x="458291" y="1521593"/>
          <a:ext cx="8225036" cy="280984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6137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495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617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3765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200" b="1" i="0" u="none" strike="noStrik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76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Industry Certification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GIAC Mobile Device Security Analyst (GMOB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)[S3]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Oracle Java ME Mobile Application </a:t>
                      </a:r>
                      <a:r>
                        <a:rPr lang="fr-FR" sz="1200" u="none" strike="noStrike" kern="1200" dirty="0" err="1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</a:t>
                      </a:r>
                      <a:r>
                        <a:rPr lang="en-US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[S1]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App Development with Swift 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[S9,S10]</a:t>
                      </a:r>
                      <a:endParaRPr lang="en-IN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MTA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Developer[S3,S5]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SANS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Oracle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Apple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Microsoft</a:t>
                      </a:r>
                      <a:endParaRPr lang="fr-FR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365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MOOCs</a:t>
                      </a: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Android App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Development[S3,S4,S11]</a:t>
                      </a:r>
                      <a:endParaRPr lang="en-IN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Android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developers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[S1,S3,S4]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Coursera</a:t>
                      </a:r>
                    </a:p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Android Développer</a:t>
                      </a: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3652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Competitions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PMO Mobile App </a:t>
                      </a:r>
                      <a:r>
                        <a:rPr lang="en-IN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Contest[S1-S11]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Govt. of India (www.mygov.in)</a:t>
                      </a:r>
                      <a:endParaRPr lang="en-US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0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32914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" sz="2400" b="1" dirty="0" smtClean="0">
                <a:solidFill>
                  <a:schemeClr val="tx1"/>
                </a:solidFill>
              </a:rPr>
              <a:t>Cohort 11: </a:t>
            </a:r>
            <a:r>
              <a:rPr lang="en-US" sz="2400" b="1" dirty="0">
                <a:solidFill>
                  <a:schemeClr val="tx1"/>
                </a:solidFill>
              </a:rPr>
              <a:t>Government jobs/Higher </a:t>
            </a:r>
            <a:r>
              <a:rPr lang="en-US" sz="2400" b="1" dirty="0" smtClean="0">
                <a:solidFill>
                  <a:schemeClr val="tx1"/>
                </a:solidFill>
              </a:rPr>
              <a:t>studies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34551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Companies </a:t>
            </a:r>
            <a:endParaRPr sz="2400" b="1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Required</a:t>
            </a:r>
            <a:endParaRPr sz="2400" b="1" u="sng"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Internal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400" b="1" dirty="0"/>
              <a:t>Skills Sources – External </a:t>
            </a:r>
            <a:endParaRPr sz="2400" b="1" u="sng" dirty="0"/>
          </a:p>
          <a:p>
            <a:pPr marL="4318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</a:pPr>
            <a:endParaRPr b="1" dirty="0"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82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241697" y="258367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35004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968"/>
              </a:buClr>
              <a:buSzPct val="100000"/>
              <a:buFont typeface="Calibri"/>
              <a:buNone/>
            </a:pPr>
            <a:r>
              <a:rPr lang="en" sz="3000" dirty="0">
                <a:solidFill>
                  <a:srgbClr val="0B5968"/>
                </a:solidFill>
              </a:rPr>
              <a:t>Cohort </a:t>
            </a:r>
            <a:r>
              <a:rPr lang="en" dirty="0">
                <a:solidFill>
                  <a:srgbClr val="0B5968"/>
                </a:solidFill>
              </a:rPr>
              <a:t>5</a:t>
            </a:r>
            <a:r>
              <a:rPr lang="en" sz="3000" dirty="0">
                <a:solidFill>
                  <a:srgbClr val="0B5968"/>
                </a:solidFill>
              </a:rPr>
              <a:t>: </a:t>
            </a:r>
            <a:r>
              <a:rPr lang="en" sz="3000" b="1" dirty="0">
                <a:solidFill>
                  <a:srgbClr val="0B5968"/>
                </a:solidFill>
              </a:rPr>
              <a:t>Software Engineer/ Software Developer</a:t>
            </a:r>
            <a:endParaRPr sz="3000" b="1" dirty="0">
              <a:solidFill>
                <a:srgbClr val="0B5968"/>
              </a:solidFill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7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81;p34"/>
          <p:cNvSpPr txBox="1">
            <a:spLocks/>
          </p:cNvSpPr>
          <p:nvPr/>
        </p:nvSpPr>
        <p:spPr>
          <a:xfrm>
            <a:off x="241697" y="240505"/>
            <a:ext cx="8660606" cy="4345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r>
              <a:rPr lang="en-US" sz="2400" b="1" dirty="0" smtClean="0">
                <a:solidFill>
                  <a:srgbClr val="0B5968"/>
                </a:solidFill>
              </a:rPr>
              <a:t>Cohort 11: </a:t>
            </a:r>
            <a:r>
              <a:rPr lang="en-US" sz="2400" b="1" dirty="0">
                <a:solidFill>
                  <a:srgbClr val="0B5968"/>
                </a:solidFill>
              </a:rPr>
              <a:t>Government jobs/Higher studies</a:t>
            </a:r>
            <a:r>
              <a:rPr lang="en-US" sz="2400" b="1" dirty="0" smtClean="0">
                <a:solidFill>
                  <a:srgbClr val="0B5968"/>
                </a:solidFill>
              </a:rPr>
              <a:t/>
            </a:r>
            <a:br>
              <a:rPr lang="en-US" sz="2400" b="1" dirty="0" smtClean="0">
                <a:solidFill>
                  <a:srgbClr val="0B5968"/>
                </a:solidFill>
              </a:rPr>
            </a:br>
            <a:endParaRPr lang="en-US" sz="2400" b="1" u="sng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1EAFAB-D6BE-11C1-35C4-F305AFB991F1}"/>
              </a:ext>
            </a:extLst>
          </p:cNvPr>
          <p:cNvSpPr txBox="1"/>
          <p:nvPr/>
        </p:nvSpPr>
        <p:spPr>
          <a:xfrm>
            <a:off x="669748" y="1566836"/>
            <a:ext cx="22670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Upto</a:t>
            </a:r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Bharat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NMDC Ltd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Bharat Petroleum</a:t>
            </a:r>
            <a:r>
              <a:rPr lang="en-US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n-US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20-30 </a:t>
            </a:r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IOCL	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pic>
        <p:nvPicPr>
          <p:cNvPr id="62" name="Picture 2" descr="Image result for iocl logo">
            <a:extLst>
              <a:ext uri="{FF2B5EF4-FFF2-40B4-BE49-F238E27FC236}">
                <a16:creationId xmlns:a16="http://schemas.microsoft.com/office/drawing/2014/main" xmlns="" id="{CF3B83A8-A446-E6BB-2364-A143DAF6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92" y="2520871"/>
            <a:ext cx="1275500" cy="48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PRL Logo | Physical Research Laboratory">
            <a:extLst>
              <a:ext uri="{FF2B5EF4-FFF2-40B4-BE49-F238E27FC236}">
                <a16:creationId xmlns:a16="http://schemas.microsoft.com/office/drawing/2014/main" xmlns="" id="{0D7F66A3-5B47-8255-9D74-1147136C1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278" y="2158460"/>
            <a:ext cx="569165" cy="5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Defence Research and Development Organisation - Wikipedia">
            <a:extLst>
              <a:ext uri="{FF2B5EF4-FFF2-40B4-BE49-F238E27FC236}">
                <a16:creationId xmlns:a16="http://schemas.microsoft.com/office/drawing/2014/main" xmlns="" id="{259A84CB-CF6C-5025-2488-CED50BE8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278" y="3645910"/>
            <a:ext cx="571813" cy="5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>
            <a:extLst>
              <a:ext uri="{FF2B5EF4-FFF2-40B4-BE49-F238E27FC236}">
                <a16:creationId xmlns:a16="http://schemas.microsoft.com/office/drawing/2014/main" xmlns="" id="{5DB08189-4DAF-30DA-DA89-0375ECF7F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64" y="3559849"/>
            <a:ext cx="635912" cy="6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 descr="Bharat Sanchar Nigam Limited - Wikipedia">
            <a:extLst>
              <a:ext uri="{FF2B5EF4-FFF2-40B4-BE49-F238E27FC236}">
                <a16:creationId xmlns:a16="http://schemas.microsoft.com/office/drawing/2014/main" xmlns="" id="{CE53F42A-61D6-6299-0541-A3E35C805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85" y="1584525"/>
            <a:ext cx="557914" cy="5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 descr="Bharat Petroleum Logo and symbol, meaning, history, PNG">
            <a:extLst>
              <a:ext uri="{FF2B5EF4-FFF2-40B4-BE49-F238E27FC236}">
                <a16:creationId xmlns:a16="http://schemas.microsoft.com/office/drawing/2014/main" xmlns="" id="{2BFEE03A-537B-4107-BC39-9B3149C9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82" y="2474998"/>
            <a:ext cx="838658" cy="5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6" descr="ONGC Logo - en - ongcindia.com">
            <a:extLst>
              <a:ext uri="{FF2B5EF4-FFF2-40B4-BE49-F238E27FC236}">
                <a16:creationId xmlns:a16="http://schemas.microsoft.com/office/drawing/2014/main" xmlns="" id="{2596B02F-0EAF-4FAC-D301-299BA359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83" y="2239887"/>
            <a:ext cx="449415" cy="44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8" descr="Download Bharat Electronics Logo in SVG Vector or PNG File Format - Logo .wine">
            <a:extLst>
              <a:ext uri="{FF2B5EF4-FFF2-40B4-BE49-F238E27FC236}">
                <a16:creationId xmlns:a16="http://schemas.microsoft.com/office/drawing/2014/main" xmlns="" id="{73D69DB1-0B3C-AA0D-3DAD-0A88DF9E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988" y="1426758"/>
            <a:ext cx="1146448" cy="76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0" descr="Download Bharat Heavy Electricals Limited (BHEL) Logo in SVG Vector or PNG  File Format - Logo.wine">
            <a:extLst>
              <a:ext uri="{FF2B5EF4-FFF2-40B4-BE49-F238E27FC236}">
                <a16:creationId xmlns:a16="http://schemas.microsoft.com/office/drawing/2014/main" xmlns="" id="{EA4BC683-4C14-A800-658F-BD0A4F98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84" y="2897023"/>
            <a:ext cx="912104" cy="60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2" descr="Hindustan Aeronautics Limited - Wikipedia">
            <a:extLst>
              <a:ext uri="{FF2B5EF4-FFF2-40B4-BE49-F238E27FC236}">
                <a16:creationId xmlns:a16="http://schemas.microsoft.com/office/drawing/2014/main" xmlns="" id="{C6CA0C47-6C80-EB55-E20F-1A2626B3C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75" y="3746070"/>
            <a:ext cx="929585" cy="38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4">
            <a:extLst>
              <a:ext uri="{FF2B5EF4-FFF2-40B4-BE49-F238E27FC236}">
                <a16:creationId xmlns:a16="http://schemas.microsoft.com/office/drawing/2014/main" xmlns="" id="{CEE534BD-3B96-BB4E-7CD8-18610187A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765" y="1533137"/>
            <a:ext cx="660692" cy="67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8" descr="Powergrid Logo PNG Vectors Free Download">
            <a:extLst>
              <a:ext uri="{FF2B5EF4-FFF2-40B4-BE49-F238E27FC236}">
                <a16:creationId xmlns:a16="http://schemas.microsoft.com/office/drawing/2014/main" xmlns="" id="{14A745A7-2E28-A017-2B54-AB8FE794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82" y="3476622"/>
            <a:ext cx="515180" cy="6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0" descr="National Mineral Development Corporation - Wikipedia">
            <a:extLst>
              <a:ext uri="{FF2B5EF4-FFF2-40B4-BE49-F238E27FC236}">
                <a16:creationId xmlns:a16="http://schemas.microsoft.com/office/drawing/2014/main" xmlns="" id="{D948CD35-B45E-FC14-F593-6D6B7E51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134" y="4938103"/>
            <a:ext cx="666825" cy="74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09862" y="1545608"/>
            <a:ext cx="1758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10-20 LPA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Research Laboratory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2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241697" y="22735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206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800" b="1" dirty="0">
                <a:solidFill>
                  <a:srgbClr val="0B5968"/>
                </a:solidFill>
              </a:rPr>
              <a:t>Cohort </a:t>
            </a:r>
            <a:r>
              <a:rPr lang="en-US" sz="2800" b="1" dirty="0" smtClean="0">
                <a:solidFill>
                  <a:srgbClr val="0B5968"/>
                </a:solidFill>
              </a:rPr>
              <a:t>11: </a:t>
            </a:r>
            <a:r>
              <a:rPr lang="en-US" sz="2800" b="1" dirty="0">
                <a:solidFill>
                  <a:srgbClr val="0B5968"/>
                </a:solidFill>
              </a:rPr>
              <a:t>Government jobs/Higher studies</a:t>
            </a:r>
            <a:endParaRPr sz="2800" b="1" u="sng" dirty="0"/>
          </a:p>
        </p:txBody>
      </p:sp>
      <p:sp>
        <p:nvSpPr>
          <p:cNvPr id="414" name="Google Shape;414;p55"/>
          <p:cNvSpPr txBox="1"/>
          <p:nvPr/>
        </p:nvSpPr>
        <p:spPr>
          <a:xfrm>
            <a:off x="241697" y="899925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Required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1EAFAB-D6BE-11C1-35C4-F305AFB991F1}"/>
              </a:ext>
            </a:extLst>
          </p:cNvPr>
          <p:cNvSpPr txBox="1"/>
          <p:nvPr/>
        </p:nvSpPr>
        <p:spPr>
          <a:xfrm>
            <a:off x="877687" y="1387138"/>
            <a:ext cx="4218141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 – DATA STRUCTURES &amp; ALGORITHM DESIGN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S2 – PROBLEM SOLVING SKILLS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S3 – PROGRAMMING SKILLS IN C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COMPUTER ORGANIZATION &amp; ARCHITECTURE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S5 – OPERATING SYSTEMS FUNDAMENTALS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S6 – COMPUTER NETWORKS FUNDAMENTALS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S7 – DATABASE MANAGEMENT SYSTEMS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S8 – THEORY OF COMPUTATION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S9 – GENERAL APTITUDE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S10 – DISCRETE MATHEMATICS AND IT’S APPLICATIONS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04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800" b="1" dirty="0">
                <a:solidFill>
                  <a:srgbClr val="0B5968"/>
                </a:solidFill>
              </a:rPr>
              <a:t>Cohort </a:t>
            </a:r>
            <a:r>
              <a:rPr lang="en-US" sz="2800" b="1" dirty="0" smtClean="0">
                <a:solidFill>
                  <a:srgbClr val="0B5968"/>
                </a:solidFill>
              </a:rPr>
              <a:t>11: </a:t>
            </a:r>
            <a:r>
              <a:rPr lang="en-US" sz="2800" b="1" dirty="0">
                <a:solidFill>
                  <a:srgbClr val="0B5968"/>
                </a:solidFill>
              </a:rPr>
              <a:t>Government jobs/Higher studies</a:t>
            </a:r>
            <a:endParaRPr sz="3000" b="1" u="sng" dirty="0"/>
          </a:p>
        </p:txBody>
      </p:sp>
      <p:sp>
        <p:nvSpPr>
          <p:cNvPr id="423" name="Google Shape;423;p56"/>
          <p:cNvSpPr txBox="1"/>
          <p:nvPr/>
        </p:nvSpPr>
        <p:spPr>
          <a:xfrm>
            <a:off x="241697" y="97187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61EAFAB-D6BE-11C1-35C4-F305AFB991F1}"/>
              </a:ext>
            </a:extLst>
          </p:cNvPr>
          <p:cNvSpPr txBox="1"/>
          <p:nvPr/>
        </p:nvSpPr>
        <p:spPr>
          <a:xfrm>
            <a:off x="948498" y="1397359"/>
            <a:ext cx="10217787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CSE408 – DESIGN AND ANALYSIS OF ALGORITHMS [S1]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CSE205 – DATA STRUCTURES AND ALGORITHMS [S1]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CSE101 – COMPUTER PROGRAMMING [S3]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CSE211 – COMPUTER ORGANIZATION AND DESIGN [S4]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CSE316 – OPERATING SYSTEMS [S5]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INT306 – DATABASE MANAGEMENT SYSTEMS [S7]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CSE306 – COMPUTER NETWORKS [S6]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CSE322 – FORMAL LANGUAGES AND AUTOMATION THEORY [S8]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MTH401 – DISCRETE MATHEMATICS [S10]</a:t>
            </a:r>
          </a:p>
          <a:p>
            <a:pPr algn="l"/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ELECTIVE COURSE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CSE333  – COMBINATORIAL STUDIES-I [S9, S10]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CSE334 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COMBINATORIAL STUDIES-II [S1, S2, S3, S5, S8]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CSE335</a:t>
            </a: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COMBINATORIAL STUDIES-III [S4, S6, S7]</a:t>
            </a: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1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29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/>
          <p:nvPr/>
        </p:nvSpPr>
        <p:spPr>
          <a:xfrm>
            <a:off x="-6096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5193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</a:t>
            </a:r>
            <a:r>
              <a:rPr lang="en-US" sz="2400" b="1" dirty="0" smtClean="0">
                <a:solidFill>
                  <a:srgbClr val="0B5968"/>
                </a:solidFill>
              </a:rPr>
              <a:t>11: </a:t>
            </a:r>
            <a:r>
              <a:rPr lang="en-US" sz="2400" b="1" dirty="0">
                <a:solidFill>
                  <a:srgbClr val="0B5968"/>
                </a:solidFill>
              </a:rPr>
              <a:t>Government jobs/Higher studies</a:t>
            </a:r>
            <a:endParaRPr sz="2000" b="1" u="sng" dirty="0"/>
          </a:p>
        </p:txBody>
      </p:sp>
      <p:sp>
        <p:nvSpPr>
          <p:cNvPr id="431" name="Google Shape;431;p57"/>
          <p:cNvSpPr txBox="1"/>
          <p:nvPr/>
        </p:nvSpPr>
        <p:spPr>
          <a:xfrm>
            <a:off x="241697" y="109968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E6A2A141-A9F0-4F21-ADDF-7236EE402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035101"/>
              </p:ext>
            </p:extLst>
          </p:nvPr>
        </p:nvGraphicFramePr>
        <p:xfrm>
          <a:off x="672705" y="1528428"/>
          <a:ext cx="7723150" cy="260604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07800">
                  <a:extLst>
                    <a:ext uri="{9D8B030D-6E8A-4147-A177-3AD203B41FA5}">
                      <a16:colId xmlns:a16="http://schemas.microsoft.com/office/drawing/2014/main" xmlns="" val="1988554168"/>
                    </a:ext>
                  </a:extLst>
                </a:gridCol>
                <a:gridCol w="4206417">
                  <a:extLst>
                    <a:ext uri="{9D8B030D-6E8A-4147-A177-3AD203B41FA5}">
                      <a16:colId xmlns:a16="http://schemas.microsoft.com/office/drawing/2014/main" xmlns="" val="3359392813"/>
                    </a:ext>
                  </a:extLst>
                </a:gridCol>
                <a:gridCol w="2508933">
                  <a:extLst>
                    <a:ext uri="{9D8B030D-6E8A-4147-A177-3AD203B41FA5}">
                      <a16:colId xmlns:a16="http://schemas.microsoft.com/office/drawing/2014/main" xmlns="" val="421181206"/>
                    </a:ext>
                  </a:extLst>
                </a:gridCol>
              </a:tblGrid>
              <a:tr h="237658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200" b="1" i="0" u="none" strike="noStrike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21940608"/>
                  </a:ext>
                </a:extLst>
              </a:tr>
              <a:tr h="1614433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“Compiler Design, IIT </a:t>
                      </a:r>
                      <a:r>
                        <a:rPr lang="en-US" sz="120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KGP“[S8]</a:t>
                      </a:r>
                      <a:endParaRPr lang="en-US" sz="120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MOOC's or NPTEL course "Discrete </a:t>
                      </a:r>
                      <a:r>
                        <a:rPr lang="en-US" sz="120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Mathematics“[S10] </a:t>
                      </a:r>
                      <a:endParaRPr lang="en-US" sz="120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indent="-34290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 GATE </a:t>
                      </a:r>
                      <a:r>
                        <a:rPr lang="en-US" sz="1200" u="none" strike="noStrike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Portal[S1-S10]</a:t>
                      </a:r>
                      <a:endParaRPr lang="en-US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NPTEL https://nptel.ac.in/courses/106105190</a:t>
                      </a:r>
                      <a:b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NPTEL</a:t>
                      </a:r>
                      <a:b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fr-FR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 NPTEL https://gate.nptel.ac.in/aboutus.html</a:t>
                      </a:r>
                      <a:endParaRPr lang="fr-FR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93581970"/>
                  </a:ext>
                </a:extLst>
              </a:tr>
              <a:tr h="753949"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Competitive Exam</a:t>
                      </a:r>
                      <a:endParaRPr lang="en-US" sz="1200" b="1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u="none" strike="noStrike" kern="1200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Graduate Aptitude Test in Engineering (GATE) </a:t>
                      </a:r>
                      <a:r>
                        <a:rPr lang="en-US" sz="1200" u="none" strike="noStrike" kern="1200" dirty="0" smtClean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[S1-S10]</a:t>
                      </a:r>
                      <a:endParaRPr lang="en-US" sz="1200" u="none" strike="noStrike" kern="1200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solidFill>
                            <a:srgbClr val="0B5968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 http://gate.iitd.ac.in/</a:t>
                      </a:r>
                      <a:endParaRPr lang="en-US" sz="1200" b="0" i="0" u="none" strike="noStrike" dirty="0">
                        <a:solidFill>
                          <a:srgbClr val="0B5968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7618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14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4"/>
          <p:cNvSpPr/>
          <p:nvPr/>
        </p:nvSpPr>
        <p:spPr>
          <a:xfrm>
            <a:off x="241697" y="266060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SzPts val="1400"/>
            </a:pPr>
            <a:endParaRPr lang="nn-NO" sz="1100" dirty="0"/>
          </a:p>
        </p:txBody>
      </p:sp>
      <p:sp>
        <p:nvSpPr>
          <p:cNvPr id="388" name="Google Shape;388;p54"/>
          <p:cNvSpPr txBox="1"/>
          <p:nvPr/>
        </p:nvSpPr>
        <p:spPr>
          <a:xfrm>
            <a:off x="2232562" y="1318804"/>
            <a:ext cx="2116932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30-40 LPA</a:t>
            </a:r>
            <a:endParaRPr lang="en" sz="1400" b="1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Google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Facebook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Linkedin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Yugabyte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Apple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4"/>
          <p:cNvSpPr txBox="1"/>
          <p:nvPr/>
        </p:nvSpPr>
        <p:spPr>
          <a:xfrm>
            <a:off x="241697" y="821531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</a:t>
            </a:r>
            <a:endParaRPr sz="24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54" descr="Microsoft Unveils Redesigned Windows Logo : The Two-Way : NP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6936" y="1249081"/>
            <a:ext cx="598148" cy="54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 descr="Flipkart Logo and symbol, meaning, history,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3143" y="4143644"/>
            <a:ext cx="1056365" cy="56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 descr="Adobe Logo and symbol, meaning, history, PNG, bra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6228" y="1757645"/>
            <a:ext cx="1268014" cy="69193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4" descr="Deloitte India | Audit, Consulting, Financial Advisory, Risk Advisory, Tax  services"/>
          <p:cNvSpPr/>
          <p:nvPr/>
        </p:nvSpPr>
        <p:spPr>
          <a:xfrm>
            <a:off x="116681" y="-234553"/>
            <a:ext cx="2593181" cy="49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4" descr="Deloitte India | Audit, Consulting, Financial Advisory, Risk Advisory, Tax  services"/>
          <p:cNvSpPr/>
          <p:nvPr/>
        </p:nvSpPr>
        <p:spPr>
          <a:xfrm>
            <a:off x="116681" y="-108347"/>
            <a:ext cx="228600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01324" y="4246620"/>
            <a:ext cx="1393260" cy="46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1712" y="3100900"/>
            <a:ext cx="1148043" cy="3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17884" y="2585363"/>
            <a:ext cx="111187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1712" y="3752813"/>
            <a:ext cx="1202530" cy="27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1474" y="3095974"/>
            <a:ext cx="707231" cy="79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71503" y="2274094"/>
            <a:ext cx="102077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19404" y="4037410"/>
            <a:ext cx="689372" cy="76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04068" y="1704289"/>
            <a:ext cx="884664" cy="31061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81;p34"/>
          <p:cNvSpPr txBox="1">
            <a:spLocks/>
          </p:cNvSpPr>
          <p:nvPr/>
        </p:nvSpPr>
        <p:spPr>
          <a:xfrm>
            <a:off x="230981" y="253092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425319" y="1327215"/>
            <a:ext cx="204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nn-NO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n-NO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20-30 LPA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</a:t>
            </a:r>
            <a:endParaRPr lang="nn-NO" sz="1100" dirty="0"/>
          </a:p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nn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Flipkart</a:t>
            </a:r>
            <a:endParaRPr lang="nn-NO" sz="11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5321" y="2191068"/>
            <a:ext cx="150361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10-20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Adobe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Deloitte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Walmart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Global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Technologies    </a:t>
            </a:r>
            <a:b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Services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Zomato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Nykaa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lvl="0" indent="-127000">
              <a:buClr>
                <a:schemeClr val="dk1"/>
              </a:buClr>
              <a:buSzPts val="1400"/>
            </a:pPr>
            <a:endParaRPr lang="en-US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400"/>
            </a:pPr>
            <a:r>
              <a:rPr lang="en-US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2222853" y="2759413"/>
            <a:ext cx="17742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00"/>
            </a:pPr>
            <a:r>
              <a:rPr lang="en-US" b="1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Up to 10 </a:t>
            </a:r>
            <a:r>
              <a:rPr lang="en-US" b="1" dirty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LPA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Cognizant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Tech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Mahindra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TCS </a:t>
            </a:r>
            <a:endParaRPr lang="en-US" sz="1100" dirty="0"/>
          </a:p>
          <a:p>
            <a:pPr lvl="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Oracle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Infosys</a:t>
            </a:r>
            <a:endParaRPr lang="en-US" b="1" dirty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1140" y="1273285"/>
            <a:ext cx="1066378" cy="581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3139" y="3494533"/>
            <a:ext cx="1184379" cy="5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23939" y="2782579"/>
            <a:ext cx="1335688" cy="4984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01324" y="2044845"/>
            <a:ext cx="1288518" cy="4915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>
            <a:spLocks noGrp="1"/>
          </p:cNvSpPr>
          <p:nvPr>
            <p:ph type="title"/>
          </p:nvPr>
        </p:nvSpPr>
        <p:spPr>
          <a:xfrm>
            <a:off x="311700" y="311030"/>
            <a:ext cx="8520600" cy="84069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68575" tIns="81000" rIns="68575" bIns="81000" anchor="ctr" anchorCtr="0">
            <a:spAutoFit/>
          </a:bodyPr>
          <a:lstStyle/>
          <a:p>
            <a:pPr lvl="0">
              <a:buClr>
                <a:schemeClr val="lt1"/>
              </a:buClr>
              <a:buSzPts val="3000"/>
            </a:pPr>
            <a:r>
              <a:rPr lang="en-US" sz="4400" b="1" dirty="0"/>
              <a:t>Mandatory MOOCs </a:t>
            </a:r>
            <a:endParaRPr dirty="0"/>
          </a:p>
        </p:txBody>
      </p:sp>
      <p:sp>
        <p:nvSpPr>
          <p:cNvPr id="499" name="Google Shape;499;p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14300" lvl="0" indent="0" algn="just">
              <a:lnSpc>
                <a:spcPct val="90000"/>
              </a:lnSpc>
              <a:spcBef>
                <a:spcPts val="1200"/>
              </a:spcBef>
              <a:buNone/>
            </a:pPr>
            <a:endParaRPr lang="en-US" sz="2800" dirty="0" smtClean="0">
              <a:solidFill>
                <a:srgbClr val="1F1F1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14300" lvl="0" indent="0" algn="just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sz="2800" dirty="0" smtClean="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US" sz="2800" dirty="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students of 2022 Batch(P132 and P133) </a:t>
            </a:r>
          </a:p>
          <a:p>
            <a:pPr marL="114300" lvl="0" indent="0" algn="just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0612"/>
              <a:buNone/>
            </a:pPr>
            <a:r>
              <a:rPr lang="en-US" sz="2800" dirty="0">
                <a:solidFill>
                  <a:srgbClr val="1F1F1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 be completed by 6th Term</a:t>
            </a:r>
            <a:endParaRPr lang="en-US" sz="2800" dirty="0"/>
          </a:p>
        </p:txBody>
      </p:sp>
      <p:sp>
        <p:nvSpPr>
          <p:cNvPr id="500" name="Google Shape;500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980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7" name="Google Shape;557;p69"/>
          <p:cNvGraphicFramePr/>
          <p:nvPr/>
        </p:nvGraphicFramePr>
        <p:xfrm>
          <a:off x="319450" y="357550"/>
          <a:ext cx="8574350" cy="4206060"/>
        </p:xfrm>
        <a:graphic>
          <a:graphicData uri="http://schemas.openxmlformats.org/drawingml/2006/table">
            <a:tbl>
              <a:tblPr>
                <a:noFill/>
                <a:tableStyleId>{A135F7BB-9A23-4FF5-9CD3-7C07640BAF04}</a:tableStyleId>
              </a:tblPr>
              <a:tblGrid>
                <a:gridCol w="1760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110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8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8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92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63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MOOC 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Weblink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Proctored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Certificate Required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Duration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Domain/ Department Code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Secure Computation: Part 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https://nptel.ac.in/courses/106108229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Hardware Security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https://nptel.ac.in/courses/106105194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Social Networks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https://onlinecourses.nptel.ac.in/noc23_cs19/preview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GPU Architectures And Programming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https://onlinecourses.nptel.ac.in/noc23_cs61/preview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Foundations of Cyber Physical Systems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https://onlinecourses.nptel.ac.in/noc23_cs62/preview</a:t>
                      </a:r>
                      <a:endParaRPr sz="1500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2" name="Google Shape;562;p70"/>
          <p:cNvGraphicFramePr/>
          <p:nvPr/>
        </p:nvGraphicFramePr>
        <p:xfrm>
          <a:off x="284825" y="193638"/>
          <a:ext cx="8574350" cy="4788228"/>
        </p:xfrm>
        <a:graphic>
          <a:graphicData uri="http://schemas.openxmlformats.org/drawingml/2006/table">
            <a:tbl>
              <a:tblPr>
                <a:noFill/>
                <a:tableStyleId>{A135F7BB-9A23-4FF5-9CD3-7C07640BAF04}</a:tableStyleId>
              </a:tblPr>
              <a:tblGrid>
                <a:gridCol w="1760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110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8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8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92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63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MOOC 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Weblink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Proctored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Certificate Required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Duration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Domain/ Department Code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Compiler Design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https://nptel.ac.in/courses/106105190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Affective Computing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https://onlinecourses.nptel.ac.in/noc23_cs36/preview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Object Oriented System Development using UML, Java and Patterns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https://onlinecourses.nptel.ac.in/noc23_cs46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Privacy and Security in Online Social Media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https://onlinecourses.nptel.ac.in/noc23_cs13/preview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Reinforcement Learning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https://nptel.ac.in/courses/106106143</a:t>
                      </a:r>
                      <a:endParaRPr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weeks (30 Hr)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KD08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A36B37-0792-5B03-27EE-268EE1F5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Interface Navigation for Students</a:t>
            </a:r>
            <a:endParaRPr lang="en-IN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7993B42-8153-716F-D8E8-D520D0C4C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LMS   ------ &gt; Career Profiling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xmlns="" id="{67804605-E3E0-CF48-9089-8D2DA5FB765D}"/>
              </a:ext>
            </a:extLst>
          </p:cNvPr>
          <p:cNvSpPr txBox="1">
            <a:spLocks/>
          </p:cNvSpPr>
          <p:nvPr/>
        </p:nvSpPr>
        <p:spPr>
          <a:xfrm>
            <a:off x="619281" y="179113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sz="3300" b="1" dirty="0">
                <a:solidFill>
                  <a:prstClr val="black"/>
                </a:solidFill>
                <a:latin typeface="Calibri Light" panose="020F0302020204030204"/>
              </a:rPr>
              <a:t>Help Desk for Students</a:t>
            </a:r>
            <a:endParaRPr lang="en-IN" sz="3300" b="1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8D7892C-4134-4AE5-185B-5C20C823C3CC}"/>
              </a:ext>
            </a:extLst>
          </p:cNvPr>
          <p:cNvSpPr txBox="1"/>
          <p:nvPr/>
        </p:nvSpPr>
        <p:spPr>
          <a:xfrm>
            <a:off x="786983" y="2900597"/>
            <a:ext cx="539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Contact </a:t>
            </a:r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</a:rPr>
              <a:t>Mode – </a:t>
            </a:r>
            <a:r>
              <a:rPr lang="en-US" sz="1800" b="1" kern="1200" dirty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RMS-</a:t>
            </a:r>
            <a:r>
              <a:rPr lang="en-US" sz="1800" b="1" kern="1200" dirty="0" smtClean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---select </a:t>
            </a:r>
            <a:r>
              <a:rPr lang="en-US" sz="1800" b="1" kern="1200" dirty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&gt; Carrier Counselling</a:t>
            </a:r>
          </a:p>
          <a:p>
            <a:pPr defTabSz="685800">
              <a:buClrTx/>
            </a:pPr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Contact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Person – </a:t>
            </a:r>
            <a:r>
              <a:rPr lang="en-US" sz="1800" b="1" kern="1200" dirty="0" smtClean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Mr. Sami </a:t>
            </a:r>
            <a:r>
              <a:rPr lang="en-US" sz="1800" b="1" kern="1200" dirty="0" err="1" smtClean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Anand</a:t>
            </a:r>
            <a:endParaRPr lang="en-US" sz="1800" b="1" kern="1200" dirty="0" smtClean="0">
              <a:solidFill>
                <a:srgbClr val="ED7D31">
                  <a:lumMod val="50000"/>
                </a:srgbClr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Ph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No. </a:t>
            </a:r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– </a:t>
            </a:r>
            <a:r>
              <a:rPr lang="en-US" sz="1800" b="1" kern="1200" dirty="0" smtClean="0">
                <a:solidFill>
                  <a:srgbClr val="ED7D31">
                    <a:lumMod val="50000"/>
                  </a:srgbClr>
                </a:solidFill>
                <a:latin typeface="Calibri" panose="020F0502020204030204"/>
              </a:rPr>
              <a:t>01824-520140</a:t>
            </a:r>
          </a:p>
          <a:p>
            <a:pPr defTabSz="685800">
              <a:buClrTx/>
            </a:pPr>
            <a:r>
              <a:rPr lang="en-US" sz="1800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Room 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No. – </a:t>
            </a:r>
            <a:r>
              <a:rPr lang="en-US" sz="1800" b="1" kern="1200" dirty="0" smtClean="0">
                <a:solidFill>
                  <a:srgbClr val="ED7D31">
                    <a:lumMod val="50000"/>
                  </a:srgbClr>
                </a:solidFill>
                <a:latin typeface="Calibri" panose="020F0502020204030204"/>
                <a:ea typeface="+mn-ea"/>
                <a:cs typeface="+mn-cs"/>
              </a:rPr>
              <a:t>33-204</a:t>
            </a:r>
            <a:endParaRPr lang="en-US" sz="1800" b="1" kern="1200" dirty="0">
              <a:solidFill>
                <a:srgbClr val="ED7D31">
                  <a:lumMod val="50000"/>
                </a:srgbClr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endParaRPr lang="en-IN" sz="1800" b="1" kern="1200" dirty="0">
              <a:solidFill>
                <a:srgbClr val="ED7D31">
                  <a:lumMod val="50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1"/>
          <p:cNvSpPr txBox="1">
            <a:spLocks noGrp="1"/>
          </p:cNvSpPr>
          <p:nvPr>
            <p:ph type="title"/>
          </p:nvPr>
        </p:nvSpPr>
        <p:spPr>
          <a:xfrm>
            <a:off x="0" y="-178049"/>
            <a:ext cx="3228900" cy="5041200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00" scaled="0"/>
          </a:gradFill>
          <a:ln>
            <a:noFill/>
          </a:ln>
        </p:spPr>
        <p:txBody>
          <a:bodyPr spcFirstLastPara="1" wrap="square" lIns="297000" tIns="0" rIns="297000" bIns="0" anchor="ctr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lang="en"/>
              <a:t>ThankYou</a:t>
            </a:r>
            <a:endParaRPr/>
          </a:p>
        </p:txBody>
      </p:sp>
      <p:sp>
        <p:nvSpPr>
          <p:cNvPr id="568" name="Google Shape;568;p71"/>
          <p:cNvSpPr txBox="1">
            <a:spLocks noGrp="1"/>
          </p:cNvSpPr>
          <p:nvPr>
            <p:ph type="body" idx="1"/>
          </p:nvPr>
        </p:nvSpPr>
        <p:spPr>
          <a:xfrm>
            <a:off x="3529013" y="273843"/>
            <a:ext cx="4986336" cy="44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81000" rIns="81000" bIns="81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5400"/>
              <a:t>Any Queries?</a:t>
            </a:r>
            <a:endParaRPr sz="5400"/>
          </a:p>
          <a:p>
            <a:pPr marL="177800" lvl="0" indent="-88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569" name="Google Shape;569;p71"/>
          <p:cNvSpPr/>
          <p:nvPr/>
        </p:nvSpPr>
        <p:spPr>
          <a:xfrm rot="10800000">
            <a:off x="7504736" y="4703674"/>
            <a:ext cx="107135" cy="68675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5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6229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1: </a:t>
            </a:r>
            <a:r>
              <a:rPr lang="en-US" sz="2400" b="1" dirty="0" smtClean="0">
                <a:solidFill>
                  <a:srgbClr val="0B5968"/>
                </a:solidFill>
              </a:rPr>
              <a:t>Software Development (</a:t>
            </a:r>
            <a:r>
              <a:rPr lang="en-US" sz="2400" b="1" dirty="0">
                <a:solidFill>
                  <a:srgbClr val="0B5968"/>
                </a:solidFill>
              </a:rPr>
              <a:t>Product </a:t>
            </a:r>
            <a:r>
              <a:rPr lang="en-US" sz="2400" b="1" dirty="0" smtClean="0">
                <a:solidFill>
                  <a:srgbClr val="0B5968"/>
                </a:solidFill>
              </a:rPr>
              <a:t>Based)</a:t>
            </a:r>
            <a:endParaRPr sz="2000" b="1" u="sng" dirty="0"/>
          </a:p>
        </p:txBody>
      </p:sp>
      <p:sp>
        <p:nvSpPr>
          <p:cNvPr id="413" name="Google Shape;413;p55"/>
          <p:cNvSpPr txBox="1"/>
          <p:nvPr/>
        </p:nvSpPr>
        <p:spPr>
          <a:xfrm>
            <a:off x="900865" y="1409706"/>
            <a:ext cx="3593935" cy="32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 – CORE JAVA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S2 -- SPRING BOOT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S3 -- LOGICAL &amp; ANALYTICAL SKILLS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S4 -- C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S5 – C++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S6 – ADVANCED JAVA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S7 – SSL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S8 – TLS X.509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i="0" u="none" strike="noStrike" cap="none" dirty="0" smtClean="0">
              <a:solidFill>
                <a:srgbClr val="0B596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i="0" u="none" strike="noStrike" cap="none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12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414" name="Google Shape;414;p55"/>
          <p:cNvSpPr txBox="1"/>
          <p:nvPr/>
        </p:nvSpPr>
        <p:spPr>
          <a:xfrm>
            <a:off x="241697" y="824944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</a:t>
            </a:r>
            <a:r>
              <a:rPr lang="en" sz="2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</a:t>
            </a:r>
            <a:endParaRPr sz="26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20411" y="1459084"/>
            <a:ext cx="37203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S9 – LINUX/RTOS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S10 – ADVANCED DATA STRUCTURE AND ALGORITHM</a:t>
            </a:r>
            <a:endParaRPr lang="en-US" sz="1200" dirty="0" smtClean="0">
              <a:solidFill>
                <a:srgbClr val="0B5968"/>
              </a:solidFill>
              <a:latin typeface="Calibri"/>
              <a:ea typeface="Calibri"/>
              <a:cs typeface="Calibri"/>
            </a:endParaRP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S11 – PYTHON AND PROBLEM SOLVING SKILLS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S12 – OPERATING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S13 – DATABASE MANAGEMENT SYSTEM 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S14 – SOFTWARE ENGINEERING</a:t>
            </a:r>
          </a:p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</a:rPr>
              <a:t>S15</a:t>
            </a:r>
            <a:r>
              <a:rPr lang="en-US" sz="1200" dirty="0" smtClean="0">
                <a:solidFill>
                  <a:srgbClr val="0B5968"/>
                </a:solidFill>
                <a:latin typeface="Calibri"/>
                <a:ea typeface="Calibri"/>
                <a:cs typeface="Calibri"/>
                <a:sym typeface="Calibri"/>
              </a:rPr>
              <a:t> – COMPUTER NETWORK</a:t>
            </a:r>
          </a:p>
          <a:p>
            <a:endParaRPr lang="en-US" sz="1200" dirty="0"/>
          </a:p>
        </p:txBody>
      </p:sp>
      <p:sp>
        <p:nvSpPr>
          <p:cNvPr id="8" name="Google Shape;181;p34"/>
          <p:cNvSpPr txBox="1">
            <a:spLocks/>
          </p:cNvSpPr>
          <p:nvPr/>
        </p:nvSpPr>
        <p:spPr>
          <a:xfrm>
            <a:off x="240506" y="237868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241697" y="240505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6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3206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rmAutofit fontScale="90000"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1: </a:t>
            </a:r>
            <a:r>
              <a:rPr lang="en-US" sz="2400" b="1" dirty="0" smtClean="0">
                <a:solidFill>
                  <a:srgbClr val="0B5968"/>
                </a:solidFill>
              </a:rPr>
              <a:t>Software Development (</a:t>
            </a:r>
            <a:r>
              <a:rPr lang="en-US" sz="2400" b="1" dirty="0">
                <a:solidFill>
                  <a:srgbClr val="0B5968"/>
                </a:solidFill>
              </a:rPr>
              <a:t>Product </a:t>
            </a:r>
            <a:r>
              <a:rPr lang="en-US" sz="2400" b="1" dirty="0" smtClean="0">
                <a:solidFill>
                  <a:srgbClr val="0B5968"/>
                </a:solidFill>
              </a:rPr>
              <a:t>Based)</a:t>
            </a:r>
            <a:endParaRPr sz="2400" b="1" u="sng" dirty="0"/>
          </a:p>
        </p:txBody>
      </p:sp>
      <p:sp>
        <p:nvSpPr>
          <p:cNvPr id="422" name="Google Shape;422;p56"/>
          <p:cNvSpPr txBox="1"/>
          <p:nvPr/>
        </p:nvSpPr>
        <p:spPr>
          <a:xfrm>
            <a:off x="852487" y="1162954"/>
            <a:ext cx="7662863" cy="403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lnSpc>
                <a:spcPct val="150000"/>
              </a:lnSpc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MAIN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CSE523 – ADVANCE DATA STRUCTURE AND ALGORITHM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INT108 – PYTHON PROGRAMMING [S11]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CSE101 – COMPUTER PROGRAMMING [S4]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CSE202 – OBJECT ORIENTED PROGRAMMING [S5]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CSE310 –  PROGRAMMING IN JAVA [S1]</a:t>
            </a:r>
            <a:endParaRPr lang="en-US" sz="1200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CSE205 – DATA STRUCTURES AND ALGORITHMS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CSE305 –  LINUX SYSTEM ADMINISTRATION[S9]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CSE506 –  BASIC OF COMPUTER NETWORK[S7,S8]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CSE505 –  SOFTWARE DEVELOPER [S10]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INT306 -- DATABASE MANAGEMENT SYSTEM[S13]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CSE316 – OPERATING SYSTEM[S12]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CSE320– SOFTWARE ENGINEERING[S14]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CSE329 - PRELUDE TO COMPETITIVE CODING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CSE330 - COMPETITIVE CODING APPROACHES - TECHNIQUES [S11]</a:t>
            </a: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CSE331 - CODING PEARLS [S11]</a:t>
            </a:r>
          </a:p>
          <a:p>
            <a:pPr marL="21590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CSE306 – COMPUTER NETWORK[S15]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SzPts val="1400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ELECTIVE COURSE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900" lvl="0" indent="-215900">
              <a:buClr>
                <a:srgbClr val="0B5968"/>
              </a:buClr>
              <a:buSzPts val="1400"/>
              <a:buFont typeface="Noto Sans"/>
              <a:buChar char="▪"/>
            </a:pPr>
            <a:r>
              <a:rPr lang="en-US" sz="1200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CSE406 –  ADVANCED JAVA PROGRAMMING [S6]</a:t>
            </a: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rgbClr val="0B5968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B59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endParaRPr lang="en-US" sz="12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23" name="Google Shape;423;p56"/>
          <p:cNvSpPr txBox="1"/>
          <p:nvPr/>
        </p:nvSpPr>
        <p:spPr>
          <a:xfrm>
            <a:off x="241697" y="811719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Internal 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1;p34"/>
          <p:cNvSpPr txBox="1">
            <a:spLocks/>
          </p:cNvSpPr>
          <p:nvPr/>
        </p:nvSpPr>
        <p:spPr>
          <a:xfrm>
            <a:off x="230981" y="253092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/>
          <p:nvPr/>
        </p:nvSpPr>
        <p:spPr>
          <a:xfrm>
            <a:off x="0" y="0"/>
            <a:ext cx="9141619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241697" y="240506"/>
            <a:ext cx="8660606" cy="4662488"/>
          </a:xfrm>
          <a:prstGeom prst="rect">
            <a:avLst/>
          </a:prstGeom>
          <a:solidFill>
            <a:schemeClr val="lt1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241697" y="240506"/>
            <a:ext cx="8660606" cy="41695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/>
          <a:p>
            <a:pPr lvl="0">
              <a:buClr>
                <a:srgbClr val="0B5968"/>
              </a:buClr>
              <a:buSzPct val="100000"/>
            </a:pPr>
            <a:r>
              <a:rPr lang="en-US" sz="2400" b="1" dirty="0">
                <a:solidFill>
                  <a:srgbClr val="0B5968"/>
                </a:solidFill>
              </a:rPr>
              <a:t>Cohort 1: SOFTWARE DEVELOPMENT (Product </a:t>
            </a:r>
            <a:r>
              <a:rPr lang="en-US" sz="2400" b="1" dirty="0" smtClean="0">
                <a:solidFill>
                  <a:srgbClr val="0B5968"/>
                </a:solidFill>
              </a:rPr>
              <a:t>Based)</a:t>
            </a:r>
            <a:endParaRPr sz="2000" b="1" u="sng" dirty="0"/>
          </a:p>
        </p:txBody>
      </p:sp>
      <p:sp>
        <p:nvSpPr>
          <p:cNvPr id="431" name="Google Shape;431;p57"/>
          <p:cNvSpPr txBox="1"/>
          <p:nvPr/>
        </p:nvSpPr>
        <p:spPr>
          <a:xfrm>
            <a:off x="241697" y="800685"/>
            <a:ext cx="7886700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 lnSpcReduction="20000"/>
          </a:bodyPr>
          <a:lstStyle/>
          <a:p>
            <a:pPr marL="431800" marR="0" lvl="0" indent="-43183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Sources – External </a:t>
            </a:r>
            <a:endParaRPr sz="27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2" name="Google Shape;432;p57"/>
          <p:cNvGraphicFramePr/>
          <p:nvPr>
            <p:extLst>
              <p:ext uri="{D42A27DB-BD31-4B8C-83A1-F6EECF244321}">
                <p14:modId xmlns:p14="http://schemas.microsoft.com/office/powerpoint/2010/main" val="3682429338"/>
              </p:ext>
            </p:extLst>
          </p:nvPr>
        </p:nvGraphicFramePr>
        <p:xfrm>
          <a:off x="695246" y="1646381"/>
          <a:ext cx="7730837" cy="2697335"/>
        </p:xfrm>
        <a:graphic>
          <a:graphicData uri="http://schemas.openxmlformats.org/drawingml/2006/table">
            <a:tbl>
              <a:tblPr>
                <a:noFill/>
                <a:tableStyleId>{DDF693C5-160D-4C2D-920E-669E0B51A506}</a:tableStyleId>
              </a:tblPr>
              <a:tblGrid>
                <a:gridCol w="14106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85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51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sz="1200" b="1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Suggested Source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Certification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 Certified Associate, Java SE 8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Programmer[S1]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 CCDSAP Beginner and Advanced Level[S10,S11]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Oracle</a:t>
                      </a: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AutoNum type="arabicPeriod"/>
                      </a:pP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Codechef</a:t>
                      </a:r>
                      <a:endParaRPr sz="1200" b="0" i="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MOOCs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Programming in Java   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[S1}</a:t>
                      </a:r>
                      <a:endParaRPr lang="en" sz="120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</a:t>
                      </a: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 Analysis of Algorithms 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 Hat Certified Administrator</a:t>
                      </a: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[S9]                            </a:t>
                      </a:r>
                      <a:endParaRPr sz="1200" u="none" strike="noStrike" cap="none" dirty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  <a:endParaRPr sz="120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NPTEL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https://www.redhat.com/en/services/training/ex200-red-hat-certified-system-administrator-rhcsa-exam</a:t>
                      </a:r>
                      <a:endParaRPr sz="120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Competitions</a:t>
                      </a:r>
                      <a:endParaRPr sz="1200" b="1" i="0" u="none" strike="noStrike" cap="none">
                        <a:solidFill>
                          <a:srgbClr val="0B5968"/>
                        </a:solidFill>
                        <a:latin typeface="Calibri" panose="020F0502020204030204" pitchFamily="34" charset="0"/>
                        <a:ea typeface="&quot;Times New Roman&quot;"/>
                        <a:cs typeface="Calibri" panose="020F0502020204030204" pitchFamily="34" charset="0"/>
                        <a:sym typeface="&quot;Times New Roman&quot;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Meta Hacker Cup[S10,S11]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Google’s Kick Start[S10,S11]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Infosys’s </a:t>
                      </a: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HackWithInfy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TCS </a:t>
                      </a: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CodeVita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[S10,S11]</a:t>
                      </a:r>
                    </a:p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Topcoder</a:t>
                      </a: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Open (TCO) [S10,S11]</a:t>
                      </a: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Google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Meta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TCS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Infosys</a:t>
                      </a:r>
                    </a:p>
                    <a:p>
                      <a:pPr marL="254000" marR="0" lvl="0" indent="-254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968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200" u="none" strike="noStrike" cap="none" dirty="0" err="1" smtClean="0">
                          <a:solidFill>
                            <a:srgbClr val="0B596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TopCoder</a:t>
                      </a:r>
                      <a:endParaRPr lang="en-US" sz="1200" u="none" strike="noStrike" cap="none" dirty="0" smtClean="0">
                        <a:solidFill>
                          <a:srgbClr val="0B596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Google Shape;181;p34"/>
          <p:cNvSpPr txBox="1">
            <a:spLocks/>
          </p:cNvSpPr>
          <p:nvPr/>
        </p:nvSpPr>
        <p:spPr>
          <a:xfrm>
            <a:off x="230361" y="240506"/>
            <a:ext cx="8660606" cy="4649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81000" rIns="68575" bIns="81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B5968"/>
              </a:buClr>
              <a:buSzPct val="100000"/>
            </a:pPr>
            <a:r>
              <a:rPr lang="en-US" sz="2400" b="1" dirty="0" smtClean="0">
                <a:solidFill>
                  <a:srgbClr val="0B5968"/>
                </a:solidFill>
              </a:rPr>
              <a:t>Cohort 1: Software Development (Product Based)</a:t>
            </a:r>
            <a:endParaRPr lang="en-US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3804</TotalTime>
  <Words>3407</Words>
  <Application>Microsoft Office PowerPoint</Application>
  <PresentationFormat>On-screen Show (16:9)</PresentationFormat>
  <Paragraphs>1003</Paragraphs>
  <Slides>64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Arial</vt:lpstr>
      <vt:lpstr>"Times New Roman"</vt:lpstr>
      <vt:lpstr>Montserrat</vt:lpstr>
      <vt:lpstr>Times New Roman</vt:lpstr>
      <vt:lpstr>Calibri</vt:lpstr>
      <vt:lpstr>Roboto</vt:lpstr>
      <vt:lpstr>Wingdings</vt:lpstr>
      <vt:lpstr>Open Sans</vt:lpstr>
      <vt:lpstr>Calibri Light</vt:lpstr>
      <vt:lpstr>Tw Cen MT</vt:lpstr>
      <vt:lpstr>Noto Sans</vt:lpstr>
      <vt:lpstr>Simple Light</vt:lpstr>
      <vt:lpstr>Simple Light</vt:lpstr>
      <vt:lpstr>1_Office Theme</vt:lpstr>
      <vt:lpstr>PowerPoint Presentation</vt:lpstr>
      <vt:lpstr>What are Cohorts</vt:lpstr>
      <vt:lpstr>Purpose of Cohorts</vt:lpstr>
      <vt:lpstr>Outline       Cohort’s:  </vt:lpstr>
      <vt:lpstr>Cohort 1: SOFTWARE DEVELOPMENT (Product Based)</vt:lpstr>
      <vt:lpstr>PowerPoint Presentation</vt:lpstr>
      <vt:lpstr>Cohort 1: Software Development (Product Based)</vt:lpstr>
      <vt:lpstr>Cohort 1: Software Development (Product Based)</vt:lpstr>
      <vt:lpstr>Cohort 1: SOFTWARE DEVELOPMENT (Product Based)</vt:lpstr>
      <vt:lpstr>Cohort 2:   Data Science</vt:lpstr>
      <vt:lpstr>Cohort 2: Data Science</vt:lpstr>
      <vt:lpstr>Cohort 2: Data Science</vt:lpstr>
      <vt:lpstr>Cohort 2: Data Science</vt:lpstr>
      <vt:lpstr>Cohort 2: Data Science</vt:lpstr>
      <vt:lpstr>Cohort 3: Cyber Security</vt:lpstr>
      <vt:lpstr>PowerPoint Presentation</vt:lpstr>
      <vt:lpstr>PowerPoint Presentation</vt:lpstr>
      <vt:lpstr>PowerPoint Presentation</vt:lpstr>
      <vt:lpstr>PowerPoint Presentation</vt:lpstr>
      <vt:lpstr>Cohort 4: Full Stack Web Development</vt:lpstr>
      <vt:lpstr>Cohort 4: Full Stack Web Development</vt:lpstr>
      <vt:lpstr>Cohort 4: Full Stack Web Development</vt:lpstr>
      <vt:lpstr>Cohort 4: Full Stack Web Development</vt:lpstr>
      <vt:lpstr>Cohort 4: Full Stack Web Development</vt:lpstr>
      <vt:lpstr>Cohort 5: Machine Learning</vt:lpstr>
      <vt:lpstr>PowerPoint Presentation</vt:lpstr>
      <vt:lpstr>PowerPoint Presentation</vt:lpstr>
      <vt:lpstr>PowerPoint Presentation</vt:lpstr>
      <vt:lpstr>PowerPoint Presentation</vt:lpstr>
      <vt:lpstr>Cohort 6: Cloud Computing </vt:lpstr>
      <vt:lpstr>Cohort 6: Cloud Computing </vt:lpstr>
      <vt:lpstr>Cohort 6: Cloud Computing </vt:lpstr>
      <vt:lpstr>Cohort 6: Cloud Computing </vt:lpstr>
      <vt:lpstr>Cohort 6: Cloud Computing </vt:lpstr>
      <vt:lpstr>Cohort 7: Software Methodologies And Testing</vt:lpstr>
      <vt:lpstr>PowerPoint Presentation</vt:lpstr>
      <vt:lpstr>Cohort 7: Software Methodologies And Testing</vt:lpstr>
      <vt:lpstr>Cohort 7: Software Methodologies And Testing</vt:lpstr>
      <vt:lpstr>Cohort 7: Software Methodologies And Testing</vt:lpstr>
      <vt:lpstr>Cohort 8: Software Development (Service Based)</vt:lpstr>
      <vt:lpstr>Cohort 5: Software Engineer/ Software Developer</vt:lpstr>
      <vt:lpstr>Cohort 8: SOFTWARE DEVELOPMENT (Service Based)</vt:lpstr>
      <vt:lpstr>Cohort 8: Software Development (Service Based)</vt:lpstr>
      <vt:lpstr>Cohort 8: Software Development (Service Based)</vt:lpstr>
      <vt:lpstr>Cohort 9: Entrepreneurship</vt:lpstr>
      <vt:lpstr>Cohort 5: Software Engineer/ Software Developer</vt:lpstr>
      <vt:lpstr>Cohort 9: Entrepreneurship</vt:lpstr>
      <vt:lpstr>Cohort 9: Entrepreneurship</vt:lpstr>
      <vt:lpstr>Cohort 9: Entrepreneurship</vt:lpstr>
      <vt:lpstr>Cohort 10: Mobile Application Development</vt:lpstr>
      <vt:lpstr>Cohort 5: Software Engineer/ Software Developer</vt:lpstr>
      <vt:lpstr>Cohort 10: Mobile Application Development</vt:lpstr>
      <vt:lpstr>Cohort 10: Mobile Application Development</vt:lpstr>
      <vt:lpstr>Cohort 10: Mobile Application Development</vt:lpstr>
      <vt:lpstr>Cohort 11: Government jobs/Higher studies</vt:lpstr>
      <vt:lpstr>Cohort 5: Software Engineer/ Software Developer</vt:lpstr>
      <vt:lpstr>Cohort 11: Government jobs/Higher studies</vt:lpstr>
      <vt:lpstr>Cohort 11: Government jobs/Higher studies</vt:lpstr>
      <vt:lpstr>Cohort 11: Government jobs/Higher studies</vt:lpstr>
      <vt:lpstr>Mandatory MOOCs </vt:lpstr>
      <vt:lpstr>PowerPoint Presentation</vt:lpstr>
      <vt:lpstr>PowerPoint Presentation</vt:lpstr>
      <vt:lpstr>Interface Navigation for Students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Cohorts in B.Tech CSE</dc:title>
  <dc:creator>Tarun</dc:creator>
  <cp:lastModifiedBy>Acer</cp:lastModifiedBy>
  <cp:revision>82</cp:revision>
  <dcterms:modified xsi:type="dcterms:W3CDTF">2023-01-07T04:55:13Z</dcterms:modified>
</cp:coreProperties>
</file>